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4"/>
  </p:notesMasterIdLst>
  <p:sldIdLst>
    <p:sldId id="270" r:id="rId2"/>
    <p:sldId id="294" r:id="rId3"/>
    <p:sldId id="262" r:id="rId4"/>
    <p:sldId id="315" r:id="rId5"/>
    <p:sldId id="316" r:id="rId6"/>
    <p:sldId id="317" r:id="rId7"/>
    <p:sldId id="318" r:id="rId8"/>
    <p:sldId id="319" r:id="rId9"/>
    <p:sldId id="271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32" r:id="rId20"/>
    <p:sldId id="272" r:id="rId21"/>
    <p:sldId id="333" r:id="rId22"/>
    <p:sldId id="334" r:id="rId23"/>
    <p:sldId id="335" r:id="rId24"/>
    <p:sldId id="336" r:id="rId25"/>
    <p:sldId id="337" r:id="rId26"/>
    <p:sldId id="338" r:id="rId27"/>
    <p:sldId id="264" r:id="rId28"/>
    <p:sldId id="340" r:id="rId29"/>
    <p:sldId id="314" r:id="rId30"/>
    <p:sldId id="341" r:id="rId31"/>
    <p:sldId id="339" r:id="rId32"/>
    <p:sldId id="342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7F7F7"/>
    <a:srgbClr val="017DC7"/>
    <a:srgbClr val="F5F5F5"/>
    <a:srgbClr val="59B95F"/>
    <a:srgbClr val="E8E8E8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-936" y="-78"/>
      </p:cViewPr>
      <p:guideLst>
        <p:guide orient="horz" pos="75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338AB-3FCE-45D2-85C2-42E54DC550B3}" type="datetimeFigureOut">
              <a:rPr lang="zh-CN" altLang="en-US" smtClean="0"/>
              <a:pPr/>
              <a:t>2020/5/7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6D374-7BAF-46A7-98EE-78D6AEC8E9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传播先进教育理念、提供最佳教学方法 </a:t>
            </a:r>
            <a:r>
              <a:rPr lang="en-US" altLang="zh-CN"/>
              <a:t>--- </a:t>
            </a:r>
            <a:r>
              <a:rPr lang="zh-CN" altLang="en-US"/>
              <a:t>尽在中国教育出版网 </a:t>
            </a:r>
            <a:r>
              <a:rPr lang="en-US" altLang="zh-CN"/>
              <a:t>www.zzstep.com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6D374-7BAF-46A7-98EE-78D6AEC8E90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中国教育出版网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 descr="中国教育出版网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考点必备梳理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考法必研突破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考题体验感悟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180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2449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20534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731710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61012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8030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0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 descr="中国教育出版网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 descr="中国教育出版网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653" r:id="rId43"/>
    <p:sldLayoutId id="2147483654" r:id="rId44"/>
    <p:sldLayoutId id="2147483656" r:id="rId45"/>
    <p:sldLayoutId id="2147483657" r:id="rId46"/>
    <p:sldLayoutId id="2147483658" r:id="rId47"/>
    <p:sldLayoutId id="2147483659" r:id="rId4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3.vml"/><Relationship Id="rId6" Type="http://schemas.openxmlformats.org/officeDocument/2006/relationships/slide" Target="slide2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Word_Document34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4.vml"/><Relationship Id="rId6" Type="http://schemas.openxmlformats.org/officeDocument/2006/relationships/slide" Target="slide2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slide" Target="slide2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.jpeg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slide" Target="slide20.xml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2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 descr="中国教育出版网"/>
          <p:cNvSpPr>
            <a:spLocks noGrp="1"/>
          </p:cNvSpPr>
          <p:nvPr>
            <p:ph type="title"/>
          </p:nvPr>
        </p:nvSpPr>
        <p:spPr>
          <a:xfrm>
            <a:off x="323528" y="2204864"/>
            <a:ext cx="8229600" cy="1143000"/>
          </a:xfrm>
        </p:spPr>
        <p:txBody>
          <a:bodyPr/>
          <a:lstStyle/>
          <a:p>
            <a:r>
              <a:rPr lang="zh-CN" altLang="zh-CN" dirty="0"/>
              <a:t>第三单元　走向未来的少年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4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5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6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771457"/>
            <a:ext cx="49148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知识整合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缓解考试压力的几种方法</a:t>
            </a:r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 descr="中国教育出版网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6387643"/>
              </p:ext>
            </p:extLst>
          </p:nvPr>
        </p:nvGraphicFramePr>
        <p:xfrm>
          <a:off x="508000" y="2276872"/>
          <a:ext cx="8128000" cy="3195144"/>
        </p:xfrm>
        <a:graphic>
          <a:graphicData uri="http://schemas.openxmlformats.org/presentationml/2006/ole">
            <p:oleObj spid="_x0000_s5143" name="文档" r:id="rId7" imgW="3913057" imgH="153765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9390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为什么要在实践中学习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我们与外部世界打交道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了解客观实际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把握事物的本来面貌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从而提高认识世界、改造世界的能力。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我们锤炼自己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丰富人生经历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完善自我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提升自身素质。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青少年随着生活范围的扩大会遇到越来越多的困惑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要在实践中逐步解决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以促进自身的发展和提升。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怎样在实践中学习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始终不能停止学习的步伐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要在生活和工作中学习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主动服务社会。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要重视实践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积极参加社会调查、志愿服务、科学实验等各类社会实践活动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增强问题意识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培养研究能力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努力做到知行合一。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必须树立终身学习的理念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养成主动学习、不断探索的习惯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增强自我更新、学以致用的能力。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6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07761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知识拓展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如何培养正确的学习观念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正确对待学习中的压力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培养积极探索的精神。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自觉履行受教育义务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珍惜受教育权利。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树立终身学习的观念。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中学生应该树立怎样的成就动机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坚定梦想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并为之不懈努力。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培养生命的韧性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敢于面对挫折和失败。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实现自我超越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正确认识自己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勇于战胜自己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才能成为真正的强者。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畅想未来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提升生命质量等。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素养对接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学会学习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乐学善学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能正确认识和理解学习的价值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具有积极的学习态度和浓厚的学习兴趣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能养成良好的学习习惯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掌握适合自身的学习方法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能自主学习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具有终身学习的意识和能力等。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62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终身学习的必要性和要求。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我们生活的时代信息量巨大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知识更新周期缩短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实践中的问题层出不穷。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必须树立终身学习的理念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养成主动学习、不断探索的习惯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增强自我更新、学以致用的能力。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知识拓展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终身学习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终身学习是指社会每个成员为适应社会发展和实现个体发展的需要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贯穿于人的一生的、持续的学习过程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即我们所常说的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活到老学到老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学无止境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。为推进全民学习、终身学习的学习型社会建设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各地纷纷举办各种形式的终身学习周活动。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222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二、多彩的职业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走向未来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我们为什么要做好职业准备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人的一生中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大部分时间要从事一定的职业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这是社会分工的要求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也是个人为社会作贡献、实现人生价值的基本路径。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国家发展、民族振兴需要各种各样的职业。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在经济全球化时代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社会分工逐渐细化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引起传统职业的变革和新兴职业的兴起。这给我们带来更多的就业机会和挑战。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人们的就业方式越来越多样。这对劳动者的素质提出了更高的要求。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2317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走向未来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我们应怎样做好职业准备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要考虑好自己的兴趣爱好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明白自己想做什么。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要把握自己的个性特长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清楚自己适合做什么。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要结合自己的能力和经验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思考自己能够做什么。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要加强学习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提高自身素质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适应工作岗位的要求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满足国家与社会发展的需要。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要顺应时代的变化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抓住机遇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做好多方面的准备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努力提升自身素质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迎接未来世界的挑战。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15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4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5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6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288127"/>
            <a:ext cx="368370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怎样进行职业生涯规划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 descr="中国教育出版网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6528637"/>
              </p:ext>
            </p:extLst>
          </p:nvPr>
        </p:nvGraphicFramePr>
        <p:xfrm>
          <a:off x="508000" y="1772816"/>
          <a:ext cx="8128000" cy="4655877"/>
        </p:xfrm>
        <a:graphic>
          <a:graphicData uri="http://schemas.openxmlformats.org/presentationml/2006/ole">
            <p:oleObj spid="_x0000_s6167" name="文档" r:id="rId7" imgW="3913417" imgH="224153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269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为什么要培养敬业精神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每种职业都要承担一定的社会责任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每个工作岗位都有相应的岗位职责要求。国家对职业行为有法律规范要求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社会对职业行为有道德要求。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一个人只有热爱自己的职业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才能全身心、富有激情地投入工作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创造出物质财富和精神财富。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劳动创造价值。只有热爱本职工作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脚踏实地、勤勤恳恳、刻苦钻研、精益求精、不断创新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才能成就一番事业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实现自己的人生价值。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知识拓展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敬业精神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敬业精神是人们基于对一件事情、一种职业的热爱而产生的一种全身心投入的精神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是社会对人们工作态度的一种道德要求。它的核心是无私奉献意识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是社会主义核心价值观的要求。精益求精的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工匠精神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是新时代敬业精神的重要表现。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186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如何处理职业与兴趣的关系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能够找到一份自己感兴趣的工作是幸运的、快乐的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没有找到也不必泄气。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兴趣往往需要在实践中发现、培养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兴趣也会随环境、条件的变化而改变。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在未来的工作中要学会处理职业与兴趣的关系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在工作中培养兴趣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履行好工作职责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爱岗敬业。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中学生如何培养敬业精神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在未来的工作中要学会处理职业与兴趣的关系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在工作中培养兴趣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履行好工作职责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爱岗敬业。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初中的学习使我们不仅增长知识、培养能力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而且增强法治意识、涵养道德、健全人格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这些都会为我们将来的职业发展奠定良好的基础。要珍惜大好青春年华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从现在开始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提高各方面素养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为精彩的明天做好准备。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45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初中学习的重要性。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初中的学习使我们不仅增长知识、培养能力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而且增强法治意识、涵养道德、健全人格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这些都会为我们将来的职业发展奠定良好的基础。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我们要珍惜大好青春年华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从现在开始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提高各方面素养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为精彩的明天做好准备。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282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6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 descr="中国教育出版网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4236554"/>
              </p:ext>
            </p:extLst>
          </p:nvPr>
        </p:nvGraphicFramePr>
        <p:xfrm>
          <a:off x="1486664" y="1026368"/>
          <a:ext cx="6170673" cy="5715000"/>
        </p:xfrm>
        <a:graphic>
          <a:graphicData uri="http://schemas.openxmlformats.org/presentationml/2006/ole">
            <p:oleObj spid="_x0000_s1053" name="文档" r:id="rId7" imgW="3848098" imgH="3564712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994160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107787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第七课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从这里出发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一、回望成长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初中三年来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我们都收获了什么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在学海中泛舟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掌握越来越多的知识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参加丰富多彩的实践活动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学会做人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学会做事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结交志同道合的朋友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在成长的路上互帮互助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不断修炼道德操守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提高法治意识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坚持与德并进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与法同行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逐步树立全球视野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主动思考人类的前途命运。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为什么要实现自我超越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怎样实现自我超越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正确认识自己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勇于战胜自己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才能成为真正的强者。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学会反思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总结成功的经验和失败的教训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每天都在进步。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在学习和探索的道路上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逐渐认识自己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发现自己的长处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挖掘自己的潜能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实现自我超越。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612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站在人生的十字路口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慎重选择的原因及做法。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在人生的道路上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我们每次关键性的选择都将对未来产生重要影响。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要理性分析主客观条件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思考并决定自己的目标和方向。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要系好人生的第一粒扣子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自觉践行社会主义核心价值观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用勤劳和汗水开辟人生和事业的美好前程。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836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4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5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6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" name="对象 4" descr="中国教育出版网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2270614"/>
              </p:ext>
            </p:extLst>
          </p:nvPr>
        </p:nvGraphicFramePr>
        <p:xfrm>
          <a:off x="508000" y="2132856"/>
          <a:ext cx="8128000" cy="3517745"/>
        </p:xfrm>
        <a:graphic>
          <a:graphicData uri="http://schemas.openxmlformats.org/presentationml/2006/ole">
            <p:oleObj spid="_x0000_s7190" name="文档" r:id="rId7" imgW="3921718" imgH="1697790" progId="">
              <p:embed/>
            </p:oleObj>
          </a:graphicData>
        </a:graphic>
      </p:graphicFrame>
      <p:sp>
        <p:nvSpPr>
          <p:cNvPr id="6" name="矩形 5" descr="中国教育出版网"/>
          <p:cNvSpPr>
            <a:spLocks noChangeAspect="1"/>
          </p:cNvSpPr>
          <p:nvPr/>
        </p:nvSpPr>
        <p:spPr>
          <a:xfrm>
            <a:off x="508000" y="1634258"/>
            <a:ext cx="44130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学会合理选择的方法与技能。</a:t>
            </a:r>
            <a:r>
              <a:rPr lang="en-US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59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197086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初中毕业后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我们将面对哪些选择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我们应怎样正确面对这些选择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9H08.eps" descr="中国教育出版网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455" y="2996952"/>
            <a:ext cx="7389091" cy="193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655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二、走向未来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我们为什么要畅想未来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畅想未来是为了丰富自己的生命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提升生命的质量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延伸生命的宽度和广度。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畅想未来是为了很好地服务社会和国家。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我们应怎样畅想未来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需要开阔的视野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把自己的爱好、需求与国家的发展、世界的繁荣、人类的梦想相结合。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要激发兴趣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大胆尝试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不断反思自己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全面规划有意义的人生。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既需要对未来有美好的憧憬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也需要有脚踏实地的行动。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不仅要正确理解自己的人生规划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而且要积极关切国家和民族的发展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关注人类与世界发展的前途和命运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在学习和实践中走向未来。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70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面向未来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我们应该如何做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既需要对未来有美好的憧憬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也需要有脚踏实地的行动。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我们不仅要正确理解自己的人生规划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而且要积极关切国家和民族的发展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关注人类与世界发展的前途和命运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在学习和实践中走向未来。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如何认识新征程上的机遇与挑战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我们生于伟大的祖国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欣逢伟大的新时代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国家政治稳定、经济发展、文化繁荣、社会和谐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人民生活水平不断提高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这些都为我们的成长提供了良好的社会条件。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随着改革开放的深入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我国与世界各国的互动更加频繁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为我们的成长创造了更为广阔的空间。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我们所面临的挑战与问题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也让我们增添一份沉甸甸的责任感与使命感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提醒我们时不我待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只争朝夕。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50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走向未来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我们中学生应怎样抓住机遇、迎接挑战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踏上新征程对我们的要求。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要做好准备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抓住机会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还要善于创造机会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成就自己。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一切趁现在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一切趁年轻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勇往直前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朝着既定的目标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去想、去做、去体验、去搏击风浪、去迎接考验。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让我们带着自信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带着憧憬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带着同学的友谊、老师的祝福和父母的期待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踏上新的征程。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491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圆角矩形 8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48478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学习压力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考试焦虑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下列对学习压力和考试焦虑的理解不正确的是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学习压力和考试焦虑容易造成学习上的挫折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学习生活中有压力存在是正常现象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过度的考试焦虑不利于身心健康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过度的学习压力有利于提高学习效率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7092280" y="1955245"/>
            <a:ext cx="5293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  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393144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本题考查对学习压力和考试焦虑的认识和理解情况。学习压力和考试焦虑容易造成学习上的挫折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学习生活中有压力存在是正常现象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过度的考试焦虑不利于身心健康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三项观点正确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与题意不符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项观点错误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圆角矩形 8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41277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进入初中后陇陇每次考试都出现紧张、担心、不安等情绪状态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一些知识点平时掌握得很好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但一到考试总是出错。对于陇陇的这种情况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我们应该告诉他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这是考试焦虑的心理表现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这反映了他学习态度有问题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应该克服过度的考试焦虑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要增强自身心理素质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4487814" y="2302394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425925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考试焦虑是一种正常的心理现象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与学习态度无关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过度的考试焦虑不利于身心健康发展和学习水平的正常发挥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因此我们要增强自身心理素质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努力克服考试焦虑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86096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196752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终身学习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一天不读书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根本看不出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一周不读书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出口就爆粗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一月不读书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智商输给猪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即使现在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你的对手还在不停地翻动书页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。这两句话体现的学习观有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学习是人类的基本活动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学习能使自己得到发展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要确立终身学习的观念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过重的学习压力才能赢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3275856" y="2407736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527773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适度的学习压力才会赢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过重的学习压力会造成紧张、焦虑等不良情绪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不利于学习进步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53097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中国教育出版网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第五课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少年的担当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一、走向世界大舞台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我们是如何探索世界的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在父母的引领下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我们开启了认识世界的第一扇窗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迈出了探索世界的第一道门。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我们走出家门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步入学校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逐步融入社会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走向更加广阔的世界。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我们应该如何走向世界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世界是多彩的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我们走向世界的形式是多样的。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在走向世界的过程中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我们经历越来越多的事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遇见越来越多的人。我们会与世界各地不同国家、不同种族、不同文化背景的人交往。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我们要珍视每一次交往的经历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努力建立起彼此之间的协作关系。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62880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日是第二十三个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世界读书日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可以使人明理、明智、陶冶情操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同时也是一个不断学习的过程。下列说法不正确的是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具备终身学习的能力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以应对未来社会的挑战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终身学习已成为一种生活方式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学习能使自己得到发展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为此要终身学习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终身学习就是要一心一意只读圣贤书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2396066" y="2518418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45261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终身学习不仅要读圣贤书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还要学以致用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理论联系实际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项观点错误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901153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55679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职业选择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初中生活即将结束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在规划初中毕业以后的人生道路时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我们正确的认识是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树立正确的选择现念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做好各种准备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只要能挣钱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其他问题均可忽略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一切听从父母的安排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随遇而安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听从命运的安排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2483768" y="2446410"/>
            <a:ext cx="38824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445412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项观点太绝对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项父母正确的安排要听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不是一切听从父母的安排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项这种观点满足于现状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屈从于命运。故选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70300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53985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面对当前就业难的形势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不少大学生纷纷放弃北京、上海、广州等大城市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响应国家号召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利用所学知识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积极投身到中、西部发展中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开启人生新篇章。这启示我们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要从实际出发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理性对待就业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找工作是我们目前的主要任务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在中、西部地区锻炼自己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理想就能实现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要理智地思考自己的理想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设计自己的人生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	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 descr="中国教育出版网"/>
          <p:cNvSpPr/>
          <p:nvPr/>
        </p:nvSpPr>
        <p:spPr>
          <a:xfrm>
            <a:off x="5364088" y="2390803"/>
            <a:ext cx="3722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/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486725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我们目前的主要任务是学习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观点太绝对。故选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485567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我们走向世界的意义。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我们在交往中探索世界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彼此守护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共同成长。我们学会关爱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贏得尊重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获得成长的力量。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面对困难时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我们勤于沟通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真诚合作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更加理性、智慧地解决问题。我们一路历练、成熟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不断自我更新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逐渐为国家乃至世界承担起更多的责任。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我们为什么要为世界添光彩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我们与丰富多彩的世界紧密相连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始终与这个世界彼此互动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同呼吸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共命运。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每个人都是这个世界的一员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所做的事都有可能对世界发展产生影响。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27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我们应该怎样为世界添光彩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我们要从普通的事做起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通过自身的努力为人类发展和世界进步贡献智慧和力量。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我们要适应世界发展趋势的要求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全面提升个人素养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不断丰富知识储备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增强人文底蕴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树立科学精神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掌握科学思维方法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增强社会责任感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学会观察、思考各种社会现象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积极参与社会实践活动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培养实践创新能力。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7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二、少年当自强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个人的命运与国家命运之间的关系。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个人与国家的命运息息相关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个人的未来与民族的未来紧密相连。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青年兴则国家兴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青年强则国家强。青年一代有理想、有本领、有担当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国家就有前途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民族就有希望。我们这一代青少年必将肩负起实现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两个一百年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奋斗目标的重任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成为国家的栋梁。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青年一代为什么要有理想、有担当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青年一代有理想、有本领、有担当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国家就有前途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民族就有希望。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青少年的责任是时代赋予的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不同的历史时期有不同的责任。每一代青少年都要在自己所处的时代条件下谋划人生、创造历史。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我们正处在追逐梦想、实现梦想的新时代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实现中华民族伟大复兴的中国梦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需要一代又一代有志青少年接力奋斗。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024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06544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当今时代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我们青少年应肩负怎样的责任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青少年的责任是时代赋予的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不同的历史时期有不同的责任。每一代青少年都有自己的际遇和机缘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都要在自己所处的时代条件下谋划人生、创造历史。我们正处在追逐梦想、实现梦想的新时代。实现中华民族伟大复兴的中国梦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需要一代又一代有志青少年接续奋斗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我们必将站到时代的潮头。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要为建设祖国做好准备。我们要坚定理想信念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志存高远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脚踏实地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勇做时代的弄潮儿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努力在实现中国梦的伟大实践中建功立业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创造精彩的人生。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青少年为什么要有情怀和抱负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青少年承载着国家和民族的未来命运。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青少年的品格影响着国家未来发展。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知识拓展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一种高尚的心境、情趣和胸怀。以人的情感为基础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与所发生的情绪相对应。如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爱国情怀、文化认同情怀等。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220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 descr="中国教育出版网">
            <a:hlinkClick r:id="rId4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 descr="中国教育出版网">
            <a:hlinkClick r:id="rId5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 descr="中国教育出版网">
            <a:hlinkClick r:id="rId6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 descr="中国教育出版网"/>
          <p:cNvSpPr>
            <a:spLocks noChangeAspect="1"/>
          </p:cNvSpPr>
          <p:nvPr/>
        </p:nvSpPr>
        <p:spPr>
          <a:xfrm>
            <a:off x="508000" y="1135082"/>
            <a:ext cx="39658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我们要有哪些情怀和抱负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 descr="中国教育出版网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8571754"/>
              </p:ext>
            </p:extLst>
          </p:nvPr>
        </p:nvGraphicFramePr>
        <p:xfrm>
          <a:off x="508000" y="1628800"/>
          <a:ext cx="8128000" cy="5363822"/>
        </p:xfrm>
        <a:graphic>
          <a:graphicData uri="http://schemas.openxmlformats.org/presentationml/2006/ole">
            <p:oleObj spid="_x0000_s4120" name="文档" r:id="rId7" imgW="3921718" imgH="258734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803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 descr="中国教育出版网">
            <a:hlinkClick r:id="rId3" action="ppaction://hlinksldjump"/>
          </p:cNvPr>
          <p:cNvSpPr/>
          <p:nvPr/>
        </p:nvSpPr>
        <p:spPr>
          <a:xfrm>
            <a:off x="251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第五课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 descr="中国教育出版网">
            <a:hlinkClick r:id="rId4" action="ppaction://hlinksldjump"/>
          </p:cNvPr>
          <p:cNvSpPr/>
          <p:nvPr/>
        </p:nvSpPr>
        <p:spPr>
          <a:xfrm>
            <a:off x="1204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第六课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 descr="中国教育出版网">
            <a:hlinkClick r:id="rId5" action="ppaction://hlinksldjump"/>
          </p:cNvPr>
          <p:cNvSpPr/>
          <p:nvPr/>
        </p:nvSpPr>
        <p:spPr>
          <a:xfrm>
            <a:off x="2158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第七课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 descr="中国教育出版网"/>
          <p:cNvSpPr>
            <a:spLocks noChangeAspect="1"/>
          </p:cNvSpPr>
          <p:nvPr/>
        </p:nvSpPr>
        <p:spPr>
          <a:xfrm>
            <a:off x="508000" y="105273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第六课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姚体_GBK" panose="03000509000000000000" pitchFamily="65" charset="-122"/>
                <a:cs typeface="Times New Roman" panose="02020603050405020304" pitchFamily="18" charset="0"/>
              </a:rPr>
              <a:t>我的毕业季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一、学无止境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如何积极面对当下的学习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面对当下的校园学习生活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我们要高度重视、积极投入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尤其要正确面对可能出现的困难和压力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调整心态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完成学习任务。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九年级除了学习新的知识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还要对以往学习进行总结梳理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这对我们的学习方法、学习能力和学习品质提出了更高的要求。在这个阶段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我们还要迎接升学、就业的挑战。这时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有一些学习压力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感到担心、紧张、焦虑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是一种正常心理现象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我们要坦然面对。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人类正是通过学习来增长知识、提高本领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并在创新中不断进步的。学习对青少年来说既是权利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也是责任和义务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更是适应未来社会需要所必备的一种能力。因此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学习应该成为我们的一种生活方式。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1106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1.ppt浅色模板">
  <a:themeElements>
    <a:clrScheme name="中教网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</TotalTime>
  <Words>5797</Words>
  <Application>Microsoft Office PowerPoint</Application>
  <PresentationFormat>全屏显示(4:3)</PresentationFormat>
  <Paragraphs>329</Paragraphs>
  <Slides>32</Slides>
  <Notes>32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1.ppt浅色模板</vt:lpstr>
      <vt:lpstr>文档</vt:lpstr>
      <vt:lpstr>第三单元　走向未来的少年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Manager>中国教育出版网</Manager>
  <Company>www.zzstep.com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中国教育出版网</dc:title>
  <dc:subject>www.zzstep.com</dc:subject>
  <dc:creator>中国教育出版网</dc:creator>
  <cp:keywords>中国教育出版网</cp:keywords>
  <dc:description>www.zzstep.com</dc:description>
  <cp:lastModifiedBy>Administrator</cp:lastModifiedBy>
  <cp:revision>52</cp:revision>
  <dcterms:created xsi:type="dcterms:W3CDTF">2016-11-11T03:30:28Z</dcterms:created>
  <dcterms:modified xsi:type="dcterms:W3CDTF">2020-05-06T16:16:58Z</dcterms:modified>
  <cp:category>中国教育出版网</cp:category>
</cp:coreProperties>
</file>