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33"/>
  </p:sldMasterIdLst>
  <p:notesMasterIdLst>
    <p:notesMasterId r:id="rId66"/>
  </p:notesMasterIdLst>
  <p:sldIdLst>
    <p:sldId id="256" r:id="rId34"/>
    <p:sldId id="307" r:id="rId35"/>
    <p:sldId id="260" r:id="rId36"/>
    <p:sldId id="261" r:id="rId37"/>
    <p:sldId id="263" r:id="rId38"/>
    <p:sldId id="264" r:id="rId39"/>
    <p:sldId id="265" r:id="rId40"/>
    <p:sldId id="266" r:id="rId41"/>
    <p:sldId id="268" r:id="rId42"/>
    <p:sldId id="270" r:id="rId43"/>
    <p:sldId id="271" r:id="rId44"/>
    <p:sldId id="273" r:id="rId45"/>
    <p:sldId id="274" r:id="rId46"/>
    <p:sldId id="276" r:id="rId47"/>
    <p:sldId id="277" r:id="rId48"/>
    <p:sldId id="278" r:id="rId49"/>
    <p:sldId id="279" r:id="rId50"/>
    <p:sldId id="281" r:id="rId51"/>
    <p:sldId id="283" r:id="rId52"/>
    <p:sldId id="284" r:id="rId53"/>
    <p:sldId id="286" r:id="rId54"/>
    <p:sldId id="287" r:id="rId55"/>
    <p:sldId id="290" r:id="rId56"/>
    <p:sldId id="293" r:id="rId57"/>
    <p:sldId id="296" r:id="rId58"/>
    <p:sldId id="297" r:id="rId59"/>
    <p:sldId id="299" r:id="rId60"/>
    <p:sldId id="300" r:id="rId61"/>
    <p:sldId id="301" r:id="rId62"/>
    <p:sldId id="303" r:id="rId63"/>
    <p:sldId id="304" r:id="rId64"/>
    <p:sldId id="306" r:id="rId65"/>
  </p:sldIdLst>
  <p:sldSz cx="1209675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8142" autoAdjust="0"/>
  </p:normalViewPr>
  <p:slideViewPr>
    <p:cSldViewPr>
      <p:cViewPr varScale="1">
        <p:scale>
          <a:sx n="107" d="100"/>
          <a:sy n="107" d="100"/>
        </p:scale>
        <p:origin x="-1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6.xml"/><Relationship Id="rId21" Type="http://schemas.openxmlformats.org/officeDocument/2006/relationships/customXml" Target="../customXml/item21.xml"/><Relationship Id="rId34" Type="http://schemas.openxmlformats.org/officeDocument/2006/relationships/slide" Target="slides/slide1.xml"/><Relationship Id="rId42" Type="http://schemas.openxmlformats.org/officeDocument/2006/relationships/slide" Target="slides/slide9.xml"/><Relationship Id="rId47" Type="http://schemas.openxmlformats.org/officeDocument/2006/relationships/slide" Target="slides/slide14.xml"/><Relationship Id="rId50" Type="http://schemas.openxmlformats.org/officeDocument/2006/relationships/slide" Target="slides/slide17.xml"/><Relationship Id="rId55" Type="http://schemas.openxmlformats.org/officeDocument/2006/relationships/slide" Target="slides/slide22.xml"/><Relationship Id="rId63" Type="http://schemas.openxmlformats.org/officeDocument/2006/relationships/slide" Target="slides/slide30.xml"/><Relationship Id="rId68" Type="http://schemas.openxmlformats.org/officeDocument/2006/relationships/viewProps" Target="view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4.xml"/><Relationship Id="rId40" Type="http://schemas.openxmlformats.org/officeDocument/2006/relationships/slide" Target="slides/slide7.xml"/><Relationship Id="rId45" Type="http://schemas.openxmlformats.org/officeDocument/2006/relationships/slide" Target="slides/slide12.xml"/><Relationship Id="rId53" Type="http://schemas.openxmlformats.org/officeDocument/2006/relationships/slide" Target="slides/slide20.xml"/><Relationship Id="rId58" Type="http://schemas.openxmlformats.org/officeDocument/2006/relationships/slide" Target="slides/slide25.xml"/><Relationship Id="rId66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3.xml"/><Relationship Id="rId49" Type="http://schemas.openxmlformats.org/officeDocument/2006/relationships/slide" Target="slides/slide16.xml"/><Relationship Id="rId57" Type="http://schemas.openxmlformats.org/officeDocument/2006/relationships/slide" Target="slides/slide24.xml"/><Relationship Id="rId61" Type="http://schemas.openxmlformats.org/officeDocument/2006/relationships/slide" Target="slides/slide28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11.xml"/><Relationship Id="rId52" Type="http://schemas.openxmlformats.org/officeDocument/2006/relationships/slide" Target="slides/slide19.xml"/><Relationship Id="rId60" Type="http://schemas.openxmlformats.org/officeDocument/2006/relationships/slide" Target="slides/slide27.xml"/><Relationship Id="rId65" Type="http://schemas.openxmlformats.org/officeDocument/2006/relationships/slide" Target="slides/slide3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2.xml"/><Relationship Id="rId43" Type="http://schemas.openxmlformats.org/officeDocument/2006/relationships/slide" Target="slides/slide10.xml"/><Relationship Id="rId48" Type="http://schemas.openxmlformats.org/officeDocument/2006/relationships/slide" Target="slides/slide15.xml"/><Relationship Id="rId56" Type="http://schemas.openxmlformats.org/officeDocument/2006/relationships/slide" Target="slides/slide23.xml"/><Relationship Id="rId64" Type="http://schemas.openxmlformats.org/officeDocument/2006/relationships/slide" Target="slides/slide31.xml"/><Relationship Id="rId69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slide" Target="slides/slide1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Master" Target="slideMasters/slideMaster1.xml"/><Relationship Id="rId38" Type="http://schemas.openxmlformats.org/officeDocument/2006/relationships/slide" Target="slides/slide5.xml"/><Relationship Id="rId46" Type="http://schemas.openxmlformats.org/officeDocument/2006/relationships/slide" Target="slides/slide13.xml"/><Relationship Id="rId59" Type="http://schemas.openxmlformats.org/officeDocument/2006/relationships/slide" Target="slides/slide26.xml"/><Relationship Id="rId67" Type="http://schemas.openxmlformats.org/officeDocument/2006/relationships/presProps" Target="presProps.xml"/><Relationship Id="rId20" Type="http://schemas.openxmlformats.org/officeDocument/2006/relationships/customXml" Target="../customXml/item20.xml"/><Relationship Id="rId41" Type="http://schemas.openxmlformats.org/officeDocument/2006/relationships/slide" Target="slides/slide8.xml"/><Relationship Id="rId54" Type="http://schemas.openxmlformats.org/officeDocument/2006/relationships/slide" Target="slides/slide21.xml"/><Relationship Id="rId62" Type="http://schemas.openxmlformats.org/officeDocument/2006/relationships/slide" Target="slides/slide29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2020/5/7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98463" y="685800"/>
            <a:ext cx="60610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518D-AE7E-41F4-BDAF-13DD522B5C6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中国教育出版网"/>
          <p:cNvSpPr>
            <a:spLocks noGrp="1"/>
          </p:cNvSpPr>
          <p:nvPr>
            <p:ph type="ctrTitle"/>
          </p:nvPr>
        </p:nvSpPr>
        <p:spPr>
          <a:xfrm>
            <a:off x="907256" y="2125002"/>
            <a:ext cx="10282238" cy="146628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 descr="中国教育出版网"/>
          <p:cNvSpPr>
            <a:spLocks noGrp="1"/>
          </p:cNvSpPr>
          <p:nvPr>
            <p:ph type="subTitle" idx="1"/>
          </p:nvPr>
        </p:nvSpPr>
        <p:spPr>
          <a:xfrm>
            <a:off x="1814513" y="3876305"/>
            <a:ext cx="8467725" cy="17481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38" y="273938"/>
            <a:ext cx="10887075" cy="11400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838" y="1596127"/>
            <a:ext cx="10887075" cy="45144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0144" y="273940"/>
            <a:ext cx="2721769" cy="5836626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837" y="273940"/>
            <a:ext cx="7963694" cy="583662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4845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33061" y="6340182"/>
            <a:ext cx="3830637" cy="36419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69342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4845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33061" y="6340182"/>
            <a:ext cx="3830637" cy="36419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69342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真题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4845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33061" y="6340182"/>
            <a:ext cx="3830637" cy="36419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69342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考点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4845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33061" y="6340182"/>
            <a:ext cx="3830637" cy="36419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69342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命题探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4845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33061" y="6340182"/>
            <a:ext cx="3830637" cy="36419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69342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4845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33061" y="6340182"/>
            <a:ext cx="3830637" cy="36419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69342" y="6340182"/>
            <a:ext cx="2822575" cy="36419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38" y="273938"/>
            <a:ext cx="10887075" cy="11400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4838" y="1596127"/>
            <a:ext cx="10887075" cy="45144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560" y="4395680"/>
            <a:ext cx="10282238" cy="135860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560" y="2899312"/>
            <a:ext cx="10282238" cy="149636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38" y="273938"/>
            <a:ext cx="10887075" cy="11400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838" y="1596127"/>
            <a:ext cx="5342731" cy="45144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181" y="1596127"/>
            <a:ext cx="5342731" cy="451443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38" y="273938"/>
            <a:ext cx="10887075" cy="11400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838" y="1531205"/>
            <a:ext cx="5344832" cy="6381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838" y="2169337"/>
            <a:ext cx="5344832" cy="394122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4984" y="1531205"/>
            <a:ext cx="5346932" cy="6381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4984" y="2169337"/>
            <a:ext cx="5346932" cy="394122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38" y="273938"/>
            <a:ext cx="10887075" cy="11400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41" y="272354"/>
            <a:ext cx="3979747" cy="115909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29493" y="272357"/>
            <a:ext cx="6762419" cy="583821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841" y="1431448"/>
            <a:ext cx="3979747" cy="46791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048" y="4788377"/>
            <a:ext cx="7258050" cy="565296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048" y="611215"/>
            <a:ext cx="7258050" cy="41043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048" y="5353672"/>
            <a:ext cx="7258050" cy="8028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 descr="中国教育出版网"/>
          <p:cNvSpPr>
            <a:spLocks noGrp="1"/>
          </p:cNvSpPr>
          <p:nvPr>
            <p:ph type="title"/>
          </p:nvPr>
        </p:nvSpPr>
        <p:spPr>
          <a:xfrm>
            <a:off x="604838" y="274638"/>
            <a:ext cx="10887075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 descr="中国教育出版网"/>
          <p:cNvSpPr>
            <a:spLocks noGrp="1"/>
          </p:cNvSpPr>
          <p:nvPr>
            <p:ph type="body" idx="1"/>
          </p:nvPr>
        </p:nvSpPr>
        <p:spPr>
          <a:xfrm>
            <a:off x="604838" y="1595438"/>
            <a:ext cx="10887075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customXml" Target="../../customXml/item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3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slide" Target="slide13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6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6.xml"/><Relationship Id="rId1" Type="http://schemas.openxmlformats.org/officeDocument/2006/relationships/customXml" Target="../../customXml/item21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6.xml"/><Relationship Id="rId1" Type="http://schemas.openxmlformats.org/officeDocument/2006/relationships/customXml" Target="../../customXml/item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6.xml"/><Relationship Id="rId1" Type="http://schemas.openxmlformats.org/officeDocument/2006/relationships/customXml" Target="../../customXml/item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7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7.xml"/><Relationship Id="rId1" Type="http://schemas.openxmlformats.org/officeDocument/2006/relationships/customXml" Target="../../customXml/item16.xml"/><Relationship Id="rId4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7.xml"/><Relationship Id="rId1" Type="http://schemas.openxmlformats.org/officeDocument/2006/relationships/customXml" Target="../../customXml/item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customXml" Target="../../customXml/item30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7.xml"/><Relationship Id="rId1" Type="http://schemas.openxmlformats.org/officeDocument/2006/relationships/customXml" Target="../../customXml/item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7.xml"/><Relationship Id="rId1" Type="http://schemas.openxmlformats.org/officeDocument/2006/relationships/customXml" Target="../../customXml/item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7.xml"/><Relationship Id="rId1" Type="http://schemas.openxmlformats.org/officeDocument/2006/relationships/customXml" Target="../../customXml/item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3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customXml" Target="../../customXml/item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中国教育出版网"/>
          <p:cNvSpPr/>
          <p:nvPr/>
        </p:nvSpPr>
        <p:spPr>
          <a:xfrm>
            <a:off x="2952031" y="2772197"/>
            <a:ext cx="63610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5750" indent="-455750" algn="ctr" defTabSz="1215328">
              <a:spcBef>
                <a:spcPct val="20000"/>
              </a:spcBef>
            </a:pP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17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课时　我们共同的世界</a:t>
            </a:r>
          </a:p>
        </p:txBody>
      </p:sp>
    </p:spTree>
    <p:custDataLst>
      <p:custData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900000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8.世界格局的变化及产生的影响</a:t>
            </a:r>
            <a:endParaRPr lang="zh-CN" altLang="en-US" b="1" dirty="0"/>
          </a:p>
        </p:txBody>
      </p:sp>
      <p:graphicFrame>
        <p:nvGraphicFramePr>
          <p:cNvPr id="3" name="表格 3" descr="中国教育出版网"/>
          <p:cNvGraphicFramePr>
            <a:graphicFrameLocks noGrp="1"/>
          </p:cNvGraphicFramePr>
          <p:nvPr/>
        </p:nvGraphicFramePr>
        <p:xfrm>
          <a:off x="540000" y="1502784"/>
          <a:ext cx="11160000" cy="3013200"/>
        </p:xfrm>
        <a:graphic>
          <a:graphicData uri="http://schemas.openxmlformats.org/drawingml/2006/table">
            <a:tbl>
              <a:tblPr/>
              <a:tblGrid>
                <a:gridCol w="558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8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变化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冷战结束后,美国和苏联两个超级大国主导的旧的世界格局消失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世界进入多极化时代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世界正处于大发展大变革大调整时期。世界多极化、经济全球化、社</a:t>
                      </a:r>
                      <a:r>
                        <a:t/>
                      </a:r>
                      <a:br/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会信息化、文化多样化深入发展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全球治理体系和国际秩序变革加速推进,各国相互联系和依存程度日</a:t>
                      </a:r>
                      <a:r>
                        <a:t/>
                      </a:r>
                      <a:br/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益加深,国际力量对比更趋平衡,和平发展大势不可逆转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一些新兴经济体和发展中国家快速发展,经济实力、国际地位和国际</a:t>
                      </a:r>
                      <a:r>
                        <a:t/>
                      </a:r>
                      <a:br/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影响力不断增强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有利于推动世界多极化,为世界经济持续发展提供动力,促进世界经济</a:t>
                      </a:r>
                      <a:r>
                        <a:t/>
                      </a:r>
                      <a:br/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增长,实现各国共同发展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1600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世界多极化使多种国际力量既相互依存又相互制约。这有利于各国通过协商解决各种问题,促进国际关系民主化,推动世界和平与发展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custDataLst>
      <p:custData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69227"/>
            <a:ext cx="11718000" cy="558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9.调整中的国家关系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(1)随着科学技术的进步,国与国之间的交往越来越频繁。在这一过程中,既有推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动人类社会向前发展的国家间的友好往来,也有给人类留下巨大伤痛的战争与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冲突。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(2)在经济全球化与世界多极化的进程中,各国在经济、政治、安全、文化等领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域深化合作,寻求发展。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(3)国家间既有合作,又有竞争。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(4)尽管国际形势缓和的大趋势没有改变,但各种矛盾相互交织,各种力量重新分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化组合,各类冲突事件不断发生,考验着国与国之间的关系,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整个世界复杂多</a:t>
            </a:r>
            <a:r>
              <a:rPr lang="zh-CN" altLang="en-US" sz="261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变。</a:t>
            </a:r>
            <a:endParaRPr lang="zh-CN" altLang="en-US" sz="2610" dirty="0"/>
          </a:p>
        </p:txBody>
      </p:sp>
    </p:spTree>
    <p:custDataLst>
      <p:custData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98629"/>
            <a:ext cx="11718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10.国际竞争的实质和原则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①实质:当今世界,国际竞争的实质是以经济和科技实力为基础的综合国力的较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②原则:国际竞争需要各方共同遵循一定的国际规则。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31787"/>
            <a:ext cx="11718000" cy="545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 algn="ctr" defTabSz="914121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知识点二　构建人类命运共同体</a:t>
            </a:r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1347823"/>
            <a:ext cx="11718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1.为什么要推动和维护世界和平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(1)回顾历史,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战争让人类付出了惨痛代价,给人类带来了难以忘却的伤痛。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(2)第二次世界大战是人类历史上规模空前的全球性战争,也是人类历史上的一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场浩劫。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(3)第二次世界大战后,饱受战争之苦的各国人民看到战火导致的满目疮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痍、生灵涂炭,看到人们在战争中失去家园、流离失所,也看到核武器的使用所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带来的毁灭性后果,深深感受到和平发展的可贵。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900000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2.人们为谋求和平采取的措施 </a:t>
            </a:r>
            <a:endParaRPr lang="zh-CN" altLang="en-US" b="1" dirty="0"/>
          </a:p>
        </p:txBody>
      </p:sp>
      <p:pic>
        <p:nvPicPr>
          <p:cNvPr id="3" name="图片 3" descr="中国教育出版网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6409" y="1491443"/>
            <a:ext cx="8715436" cy="2902282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900000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3.当今世界的和平态势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中国教育出版网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19417" y="1781928"/>
            <a:ext cx="5705475" cy="374332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900000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4.恐怖主义的危害</a:t>
            </a:r>
            <a:endParaRPr lang="zh-CN" altLang="en-US" dirty="0"/>
          </a:p>
        </p:txBody>
      </p:sp>
      <p:pic>
        <p:nvPicPr>
          <p:cNvPr id="3" name="图片 3" descr="中国教育出版网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05080" y="1491443"/>
            <a:ext cx="7886699" cy="3162163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77063"/>
            <a:ext cx="11718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5.如何维护世界和平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维护世界和平需要每个人的努力。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在这个世界上,有无数人在默默地守卫和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平,让我们拥有安宁的生活。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(2)我们要珍惜今天的和平,积极表达爱好和平的愿望,主动承担维护世界和平的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责任,为维护世界和平作出贡献。</a:t>
            </a:r>
            <a:endParaRPr lang="zh-CN" altLang="en-US" dirty="0"/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3777459"/>
            <a:ext cx="11718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6.当今人类必须共同面对的发展问题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消除贫困,让人们都过上幸福的生活,平等和有尊严地在健康的环境中充分发挥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每个人的潜能,与自然和谐共生,建设和平、公正、包容的社会,是当今人类必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须共同面对的发展课题。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43970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7.当今世界经济发展状况及形成的原因</a:t>
            </a:r>
            <a:endParaRPr lang="zh-CN" altLang="en-US" b="1" dirty="0"/>
          </a:p>
        </p:txBody>
      </p:sp>
      <p:graphicFrame>
        <p:nvGraphicFramePr>
          <p:cNvPr id="3" name="表格 3" descr="中国教育出版网"/>
          <p:cNvGraphicFramePr>
            <a:graphicFrameLocks noGrp="1"/>
          </p:cNvGraphicFramePr>
          <p:nvPr/>
        </p:nvGraphicFramePr>
        <p:xfrm>
          <a:off x="540000" y="1348567"/>
          <a:ext cx="11160000" cy="1870770"/>
        </p:xfrm>
        <a:graphic>
          <a:graphicData uri="http://schemas.openxmlformats.org/drawingml/2006/table">
            <a:tbl>
              <a:tblPr/>
              <a:tblGrid>
                <a:gridCol w="8649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950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7157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状况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  <a:r>
                        <a:rPr lang="zh-CN" altLang="en-US" sz="1417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世界经济发展不平衡现象仍然存在,</a:t>
                      </a: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发达国家与发展中国家间的差距仍然很大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②许多国家仍然难以摆脱贫困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③贫困以及由此衍生的饥饿、疾病、社会动荡等一系列问题,阻碍着人类的发展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形成的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频发的战争、恶劣的自然环境、落后的教育等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TextBox 2" descr="中国教育出版网"/>
          <p:cNvSpPr txBox="1"/>
          <p:nvPr/>
        </p:nvSpPr>
        <p:spPr>
          <a:xfrm>
            <a:off x="540000" y="3400725"/>
            <a:ext cx="11718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8.如何消除贫困,促进发展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世界各国积极行动,为消除一切形式的贫困、改善教育和医疗卫生条件、促进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可持续发展共同努力。</a:t>
            </a:r>
            <a:endParaRPr lang="zh-CN" altLang="en-US" dirty="0"/>
          </a:p>
        </p:txBody>
      </p:sp>
      <p:sp>
        <p:nvSpPr>
          <p:cNvPr id="5" name="TextBox 2" descr="中国教育出版网"/>
          <p:cNvSpPr txBox="1"/>
          <p:nvPr/>
        </p:nvSpPr>
        <p:spPr>
          <a:xfrm>
            <a:off x="540000" y="5043799"/>
            <a:ext cx="11718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9.当今世界人们面对的全球性问题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(1)问题:人类面临许多共同挑战,需要解决许多全球性问题。例如,世界面临的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不稳定性不确定性突出,世界经济增长动能不足,贫富分化日益严重,地区热点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05625"/>
            <a:ext cx="11718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此起彼伏,恐怖主义、网络安全、重大传染性疾病、气候变化等非传统安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全威胁持续蔓延。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(2)影响:这些问题关系整个人类的生存,制约人类的发展,成为亟待解决的全球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性问题。</a:t>
            </a:r>
            <a:endParaRPr lang="zh-CN" altLang="en-US" dirty="0"/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3063079"/>
            <a:ext cx="11718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10.构建人类命运共同体的必要性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(1)没有哪个国家能够独自应对人类面临的各种挑战,也没有哪个国家能够退回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到自我封闭的孤岛。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(2)事不关己的态度,相互推诿、逃避责任的行为,将导致问题更加复杂,积重难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返,造成自然环境和社会环境的恶化,甚至给人类带来灭顶之灾。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 descr="中国教育出版网"/>
          <p:cNvGrpSpPr/>
          <p:nvPr/>
        </p:nvGrpSpPr>
        <p:grpSpPr>
          <a:xfrm>
            <a:off x="2733116" y="1995982"/>
            <a:ext cx="6969713" cy="637675"/>
            <a:chOff x="3347863" y="1943868"/>
            <a:chExt cx="4028679" cy="655122"/>
          </a:xfrm>
        </p:grpSpPr>
        <p:sp>
          <p:nvSpPr>
            <p:cNvPr id="5" name="TextBox 4">
              <a:hlinkClick r:id="rId3" action="ppaction://hlinksldjump"/>
            </p:cNvPr>
            <p:cNvSpPr txBox="1"/>
            <p:nvPr/>
          </p:nvSpPr>
          <p:spPr>
            <a:xfrm>
              <a:off x="3488110" y="1943868"/>
              <a:ext cx="3888432" cy="65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知识点一　同住地球村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>
              <a:off x="3347863" y="2223477"/>
              <a:ext cx="172967" cy="216024"/>
            </a:xfrm>
            <a:prstGeom prst="homePlate">
              <a:avLst/>
            </a:prstGeom>
            <a:solidFill>
              <a:srgbClr val="FF5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grpSp>
        <p:nvGrpSpPr>
          <p:cNvPr id="7" name="组合 30" descr="中国教育出版网"/>
          <p:cNvGrpSpPr/>
          <p:nvPr/>
        </p:nvGrpSpPr>
        <p:grpSpPr>
          <a:xfrm>
            <a:off x="2733117" y="2710362"/>
            <a:ext cx="7878779" cy="637675"/>
            <a:chOff x="3347864" y="2017260"/>
            <a:chExt cx="4011983" cy="655122"/>
          </a:xfrm>
        </p:grpSpPr>
        <p:sp>
          <p:nvSpPr>
            <p:cNvPr id="8" name="TextBox 7">
              <a:hlinkClick r:id="rId3" action="ppaction://hlinksldjump"/>
            </p:cNvPr>
            <p:cNvSpPr txBox="1"/>
            <p:nvPr/>
          </p:nvSpPr>
          <p:spPr>
            <a:xfrm>
              <a:off x="3471415" y="2017260"/>
              <a:ext cx="3888432" cy="65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知识点二　构建人类命运共同体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五边形 8"/>
            <p:cNvSpPr/>
            <p:nvPr/>
          </p:nvSpPr>
          <p:spPr>
            <a:xfrm>
              <a:off x="3347864" y="2234656"/>
              <a:ext cx="144016" cy="216024"/>
            </a:xfrm>
            <a:prstGeom prst="homePlate">
              <a:avLst/>
            </a:prstGeom>
            <a:solidFill>
              <a:srgbClr val="FF5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grpSp>
        <p:nvGrpSpPr>
          <p:cNvPr id="10" name="组合 19" descr="中国教育出版网"/>
          <p:cNvGrpSpPr/>
          <p:nvPr/>
        </p:nvGrpSpPr>
        <p:grpSpPr>
          <a:xfrm>
            <a:off x="358067" y="1116013"/>
            <a:ext cx="3811758" cy="630570"/>
            <a:chOff x="360039" y="1116013"/>
            <a:chExt cx="3832797" cy="630570"/>
          </a:xfrm>
        </p:grpSpPr>
        <p:pic>
          <p:nvPicPr>
            <p:cNvPr id="11" name="Picture 4" descr="C:\Users\Administrator\Desktop\32中考版式\PPT模板\2018版32中考PPT模板+-0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0039" y="1116013"/>
              <a:ext cx="3832797" cy="630570"/>
            </a:xfrm>
            <a:prstGeom prst="rect">
              <a:avLst/>
            </a:prstGeom>
            <a:noFill/>
          </p:spPr>
        </p:pic>
        <p:sp>
          <p:nvSpPr>
            <p:cNvPr id="12" name="矩形 11"/>
            <p:cNvSpPr/>
            <p:nvPr/>
          </p:nvSpPr>
          <p:spPr>
            <a:xfrm>
              <a:off x="1225764" y="1152516"/>
              <a:ext cx="273467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n w="11430"/>
                  <a:latin typeface="黑体" pitchFamily="49" charset="-122"/>
                  <a:ea typeface="黑体" pitchFamily="49" charset="-122"/>
                </a:rPr>
                <a:t>总纲目录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05625"/>
            <a:ext cx="11718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(3)采取共同行动,承担共同责任,构建人类命运共同体,应成为各国解决全球性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问题的必然选择。</a:t>
            </a:r>
            <a:endParaRPr lang="zh-CN" altLang="en-US" dirty="0"/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1880982"/>
            <a:ext cx="11718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11.构建人类命运共同体的目标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(1)坚持对话协商,建设一个持久和平的世界。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(2)坚持共建共享,建设一个普遍安全的世界。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(3)坚持合作共赢,建设一个共同繁荣的世界。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(4)坚持交流互鉴,建设一个开放包容的世界。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(5)坚持绿色低碳,建设一个清洁美丽的世界。</a:t>
            </a:r>
            <a:endParaRPr lang="zh-CN" altLang="en-US" dirty="0"/>
          </a:p>
        </p:txBody>
      </p:sp>
      <p:sp>
        <p:nvSpPr>
          <p:cNvPr id="4" name="TextBox 2" descr="中国教育出版网"/>
          <p:cNvSpPr txBox="1"/>
          <p:nvPr/>
        </p:nvSpPr>
        <p:spPr>
          <a:xfrm>
            <a:off x="540000" y="5422555"/>
            <a:ext cx="11718000" cy="1203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12.构建人类命运共同体的提出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(1)内涵:人类只有一个地球,各国共处一个世界。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05625"/>
            <a:ext cx="11718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(2)提出:由中国首倡。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(3)意义:充分表达了人类追求和平与发展的愿望;为解决人类面临的共同问题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提供了宝贵的思路;为人类未来发展提出了具有重要价值的构想;为人类共同美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好的未来指明了方向。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(4)影响:这一理念得到国际社会的广泛认同,并被写入多个联合国决议。</a:t>
            </a:r>
            <a:endParaRPr lang="zh-CN" altLang="en-US" dirty="0"/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3666932"/>
            <a:ext cx="11718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13.如何构建人类命运共同体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(1)构建人类命运共同体,不仅需要世界各国的一致行动,而且需要各国人民间的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相互信任、守望相助和共同担当。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(2)我们要把构建人类命运共同体的理念同实际行动联系起来,既要放眼全球,关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注世界的发展,关注人类的命运,又要心系祖国,在实现中国梦的生动实践中放飞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05625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青春梦想,在为人民利益的不懈奋斗中书写人生华章。</a:t>
            </a:r>
            <a:endParaRPr lang="zh-CN" altLang="en-US" dirty="0"/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7649" y="1269293"/>
            <a:ext cx="11718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14.青少年如何为构建人类命运共同体作出贡献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(1)学习本国文化,积极参与不同文化的对话、交流活动。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(2)在对外交流中,积极表达代表本国立场的观点和主张,态度坚定而温和。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(3)努力学好外语,提高口语表达能力,了解相关国家的历史和文化。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(4)了解外国人的礼仪习惯、交往方式、思维特点,交往时遵循相关的行为规范。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(5)对生态环境、多样文化共存、和平与发展等方面的国际问题有一定程度的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了解,形成对世界面临的共同问题的积极态度。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(6)关心人类命运,不仅要有关注国际事务的意识,而且要掌握一定的方法,培养</a:t>
            </a:r>
            <a:endParaRPr lang="zh-CN" altLang="en-US" dirty="0"/>
          </a:p>
        </p:txBody>
      </p:sp>
      <p:sp>
        <p:nvSpPr>
          <p:cNvPr id="4" name="TextBox 2" descr="中国教育出版网"/>
          <p:cNvSpPr txBox="1"/>
          <p:nvPr/>
        </p:nvSpPr>
        <p:spPr>
          <a:xfrm>
            <a:off x="540000" y="5992037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相应的能力。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690525" y="1420005"/>
            <a:ext cx="11718000" cy="545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 algn="ctr" defTabSz="914121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易混易错辨析</a:t>
            </a:r>
          </a:p>
        </p:txBody>
      </p:sp>
      <p:pic>
        <p:nvPicPr>
          <p:cNvPr id="3" name="Picture 4" descr="中国教育出版网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396" y="740560"/>
            <a:ext cx="3832797" cy="630570"/>
          </a:xfrm>
          <a:prstGeom prst="rect">
            <a:avLst/>
          </a:prstGeom>
          <a:noFill/>
        </p:spPr>
      </p:pic>
      <p:sp>
        <p:nvSpPr>
          <p:cNvPr id="4" name="矩形 3" descr="中国教育出版网"/>
          <p:cNvSpPr/>
          <p:nvPr/>
        </p:nvSpPr>
        <p:spPr>
          <a:xfrm>
            <a:off x="1223122" y="777063"/>
            <a:ext cx="2734675" cy="52322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800" dirty="0">
                <a:ln w="11430"/>
                <a:latin typeface="黑体" pitchFamily="49" charset="-122"/>
                <a:ea typeface="黑体" pitchFamily="49" charset="-122"/>
              </a:rPr>
              <a:t>误区点拨</a:t>
            </a:r>
          </a:p>
        </p:txBody>
      </p:sp>
      <p:sp>
        <p:nvSpPr>
          <p:cNvPr id="5" name="TextBox 2" descr="中国教育出版网"/>
          <p:cNvSpPr txBox="1"/>
          <p:nvPr/>
        </p:nvSpPr>
        <p:spPr>
          <a:xfrm>
            <a:off x="540000" y="1991509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1.世界多极化已经形成</a:t>
            </a:r>
            <a:endParaRPr lang="zh-CN" altLang="en-US" b="1" dirty="0"/>
          </a:p>
        </p:txBody>
      </p:sp>
      <p:sp>
        <p:nvSpPr>
          <p:cNvPr id="6" name="TextBox 2" descr="中国教育出版网"/>
          <p:cNvSpPr txBox="1"/>
          <p:nvPr/>
        </p:nvSpPr>
        <p:spPr>
          <a:xfrm>
            <a:off x="540000" y="2540703"/>
            <a:ext cx="11718000" cy="1736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世界多极化正在形成。世界多极化的发展是一个漫长曲折的充满复杂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斗争的演变过程。近些年来,世界多极化继续向前推进,国际体系和国际秩序深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度调整,国际力量深刻变化,整个世界复杂多变。</a:t>
            </a:r>
            <a:endParaRPr lang="zh-CN" altLang="en-US" dirty="0"/>
          </a:p>
        </p:txBody>
      </p:sp>
      <p:sp>
        <p:nvSpPr>
          <p:cNvPr id="7" name="TextBox 2" descr="中国教育出版网"/>
          <p:cNvSpPr txBox="1"/>
          <p:nvPr/>
        </p:nvSpPr>
        <p:spPr>
          <a:xfrm>
            <a:off x="540000" y="4329024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2.解决全球性问题是发达国家的责任</a:t>
            </a:r>
            <a:endParaRPr lang="zh-CN" altLang="en-US" b="1" dirty="0"/>
          </a:p>
        </p:txBody>
      </p:sp>
      <p:sp>
        <p:nvSpPr>
          <p:cNvPr id="8" name="TextBox 7" descr="中国教育出版网"/>
          <p:cNvSpPr txBox="1"/>
          <p:nvPr/>
        </p:nvSpPr>
        <p:spPr>
          <a:xfrm>
            <a:off x="540000" y="4908940"/>
            <a:ext cx="11718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面对全球性问题,任何国家都不能置身事外。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(2)面对全球性问题,事不关己的态度,相互推诿、逃避责任的行为,将导致问题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更加复杂,甚至会给人类带来灭顶之灾。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 descr="中国教育出版网"/>
          <p:cNvSpPr txBox="1"/>
          <p:nvPr/>
        </p:nvSpPr>
        <p:spPr>
          <a:xfrm>
            <a:off x="540000" y="705625"/>
            <a:ext cx="11718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(3)采取共同行动,承担共同责任,构建人类命运共同体,应成为各国解决全球性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问题的必然选择。</a:t>
            </a:r>
            <a:endParaRPr lang="zh-CN" altLang="en-US" dirty="0"/>
          </a:p>
        </p:txBody>
      </p:sp>
      <p:sp>
        <p:nvSpPr>
          <p:cNvPr id="4" name="TextBox 2" descr="中国教育出版网"/>
          <p:cNvSpPr txBox="1"/>
          <p:nvPr/>
        </p:nvSpPr>
        <p:spPr>
          <a:xfrm>
            <a:off x="540000" y="1897138"/>
            <a:ext cx="11718000" cy="24518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 algn="ctr" defTabSz="914121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辨析抢先练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当今世界正处于大发展大变革大调整时期,世界多极化、经济全球化、社会信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息化、文化多样化深入发展,新兴市场国家和发展中国家整体实力不断增强,国际力量对比发生深刻变化,利于和平的因素不断增加。</a:t>
            </a:r>
            <a:endParaRPr lang="zh-CN" altLang="en-US" dirty="0"/>
          </a:p>
        </p:txBody>
      </p:sp>
      <p:pic>
        <p:nvPicPr>
          <p:cNvPr id="5" name="图片 3" descr="中国教育出版网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0790" y="4420401"/>
            <a:ext cx="7631206" cy="2071702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900000"/>
            <a:ext cx="11718000" cy="53478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(1)求和平、谋发展、促合作事关各国人民福祉,是全世界人民的共同愿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望,成为当今时代的主流。和平与发展依然是当今时代的主题。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(2)当今世界是开放的世界,中国的发展离不开世界,世界的繁荣稳定也离不开中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国,我国的前途命运同世界的前途命运紧密联系在一起,我国必须承担国际责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任,重视加强与世界各国经济政治文化交流与合作。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(3)目前,影响世界和平与发展的因素仍然存在,全球发展不平衡加剧,霸权主义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和新干涉主义有所上升,民族矛盾、领土争端和恐怖主义活动等不稳定因素仍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然存在,粮食安全、气候变化等全球性问题更加突出。世界并不安宁,人类面临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许多挑战。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900000"/>
            <a:ext cx="11718000" cy="1736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(4)开放的世界需要具有开放意识的青年一代。作为青少年,我们应树立全球意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识,树立平等、开放意识,关注世界、关注和平、关注全人类,为建设和谐世界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作贡献。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2634451"/>
            <a:ext cx="11718000" cy="35423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解答辨析题,首先要依据教材知识和试题的背景材料对观点进行判断正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误,其次要分析说明判断的理由和原因。第(1)点,“时代主题已改变”错误,回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答出和平与发展是当今时代的主题及原因即可;第(2)点,“责任何须中国担”错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误,回答出中国与世界的关系以及中国应积极承担国际责任即可;第(3)点,“人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类面临多挑战”正确,回答出人类社会面临的许多全球性挑战和问题即可;第(4)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点,“你我共同作贡献”正确,回答出青少年关心世界的要求和措施即可。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1347823"/>
            <a:ext cx="11718000" cy="4144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(2017河南中考A卷,11,观察与思考)心系人类命运,共铸世纪工程。2017年5月14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日至15日,国家主席习近平在北京出席“一带一路”国际合作高峰论坛并主持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领导人圆桌峰会,带着对世界形势和人类命运的观察思考,同与会各方共商“一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带一路”建设合作大计,共绘人类命运共同体的美好画卷。为期两天的高峰论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坛汇总形成了涵盖政策沟通、设施联通、贸易畅通、资金融通、民心相通5大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类,共76大项、270多项具体成果。本次论坛取得的沉甸甸的成果预示着,这一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由中国首倡、各方共同打造的全球公共产品必将焕发出更大的活力。</a:t>
            </a:r>
            <a:endParaRPr lang="zh-CN" altLang="en-US" dirty="0"/>
          </a:p>
        </p:txBody>
      </p:sp>
      <p:pic>
        <p:nvPicPr>
          <p:cNvPr id="3" name="Picture 4" descr="中国教育出版网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459" y="669122"/>
            <a:ext cx="3832797" cy="630570"/>
          </a:xfrm>
          <a:prstGeom prst="rect">
            <a:avLst/>
          </a:prstGeom>
          <a:noFill/>
        </p:spPr>
      </p:pic>
      <p:sp>
        <p:nvSpPr>
          <p:cNvPr id="4" name="矩形 3" descr="中国教育出版网"/>
          <p:cNvSpPr/>
          <p:nvPr/>
        </p:nvSpPr>
        <p:spPr>
          <a:xfrm>
            <a:off x="1056185" y="705625"/>
            <a:ext cx="2734675" cy="52322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800" dirty="0">
                <a:ln w="11430"/>
                <a:latin typeface="黑体" pitchFamily="49" charset="-122"/>
                <a:ea typeface="黑体" pitchFamily="49" charset="-122"/>
              </a:rPr>
              <a:t>河南真题</a:t>
            </a:r>
          </a:p>
        </p:txBody>
      </p:sp>
    </p:spTree>
    <p:custDataLst>
      <p:custData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3359614"/>
            <a:ext cx="11718000" cy="1203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798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结合上述材料,运用相关知识,思考下列问题: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(1)面对本次论坛取得的丰硕成果,你有哪些感悟?(三个方面即可。6分)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中国教育出版网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33929" y="705625"/>
            <a:ext cx="3849409" cy="2571768"/>
          </a:xfrm>
          <a:prstGeom prst="rect">
            <a:avLst/>
          </a:prstGeom>
        </p:spPr>
      </p:pic>
      <p:sp>
        <p:nvSpPr>
          <p:cNvPr id="4" name="TextBox 2" descr="中国教育出版网"/>
          <p:cNvSpPr txBox="1"/>
          <p:nvPr/>
        </p:nvSpPr>
        <p:spPr>
          <a:xfrm>
            <a:off x="540000" y="4439201"/>
            <a:ext cx="11718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中国致力于构建人类命运共同体</a:t>
            </a:r>
            <a:r>
              <a: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中国在世界舞台上发挥着越来越重要</a:t>
            </a:r>
            <a:r>
              <a:rPr lang="zh-CN" altLang="en-US" sz="2800" dirty="0">
                <a:solidFill>
                  <a:srgbClr val="FF0000"/>
                </a:solidFill>
              </a:rPr>
              <a:t/>
            </a:r>
            <a:br>
              <a:rPr lang="zh-CN" altLang="en-US" sz="2800"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的作用</a:t>
            </a:r>
            <a:r>
              <a: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中国的发展离不开世界</a:t>
            </a:r>
            <a:r>
              <a: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世界的繁荣稳定也离不开中国</a:t>
            </a:r>
            <a:r>
              <a: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我国的前途命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运日益紧密地同世界的前途命运联系在一起;要和平、求合作、促发展,是全世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界人民的共同愿望,已成为当今时代的主流;当今时代,和平与发展是时代的主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05625"/>
            <a:ext cx="11718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题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;“一带一路”倡议顺应时代潮流,适应发展规律,符合各国人民利益;丰硕成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果的取得极大地激发了中华儿女的爱国主义情感,增强了中华儿女的民族自尊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心、自信心和自豪感;中国的综合国力不断增强;中国的国际地位不断提高(或: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中国的国际影响力越来越大。或:中国的国际威望越来越高);中国是一个爱好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和平、合作、负责任的大国;和平共处、交流合作有利于世界各国的共同发展;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中国倡导的以和平合作、开放包容、互学互鉴、互利共赢为核心的丝路精神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被世界广泛认可;中国的发展也是世界的机遇;中国方案为世界各国人民造福;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4815936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中国智慧为世界各国人民称道;等等。(6分)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2" descr="中国教育出版网"/>
          <p:cNvSpPr txBox="1"/>
          <p:nvPr/>
        </p:nvSpPr>
        <p:spPr>
          <a:xfrm>
            <a:off x="540000" y="5349095"/>
            <a:ext cx="11718000" cy="1203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本题考查时代的主题、中国的国际形象、树立全球观念等相关知识。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第(1)问,要求回答“一带一路”国际合作高峰论坛取得的丰硕成果给我们的启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 descr="中国教育出版网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62359" y="1705757"/>
            <a:ext cx="5357850" cy="4341514"/>
          </a:xfrm>
          <a:prstGeom prst="rect">
            <a:avLst/>
          </a:prstGeom>
        </p:spPr>
      </p:pic>
      <p:pic>
        <p:nvPicPr>
          <p:cNvPr id="4" name="Picture 4" descr="中国教育出版网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04" y="848501"/>
            <a:ext cx="3832797" cy="630570"/>
          </a:xfrm>
          <a:prstGeom prst="rect">
            <a:avLst/>
          </a:prstGeom>
          <a:noFill/>
        </p:spPr>
      </p:pic>
      <p:sp>
        <p:nvSpPr>
          <p:cNvPr id="5" name="矩形 4" descr="中国教育出版网"/>
          <p:cNvSpPr/>
          <p:nvPr/>
        </p:nvSpPr>
        <p:spPr>
          <a:xfrm>
            <a:off x="1215730" y="885004"/>
            <a:ext cx="2734675" cy="52322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800" dirty="0">
                <a:ln w="11430"/>
                <a:latin typeface="黑体" pitchFamily="49" charset="-122"/>
                <a:ea typeface="黑体" pitchFamily="49" charset="-122"/>
              </a:rPr>
              <a:t>知识框图</a:t>
            </a:r>
          </a:p>
        </p:txBody>
      </p:sp>
    </p:spTree>
    <p:custDataLst>
      <p:custData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850523"/>
            <a:ext cx="11718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示。找出“一带一路”国际合作高峰论坛取得的成果与教材知识的联系点是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解题的关键。联系教材知识,我们可以从以下三个方面组织答案。①国际方面: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当今时代的主题、当今时代的主流、经济全球化发展趋势等。②中国的国际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地位与在国际舞台上的作用方面:中国是一个爱好和平、合作、负责任的大国;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中国在世界舞台上发挥着越来越重要的作用;中国的发展离不开世界,世界的繁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荣稳定离不开中国;等。③“一带一路”国际合作高峰论坛取得的丰硕成果带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来的积极作用和影响方面:激发了中华儿女的爱国主义情感;增强了中华儿女的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4991905"/>
            <a:ext cx="11718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民族自尊心、自信心和自豪感;“一带一路”带动区域内国家共商共建共享,实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现共赢;等。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85080"/>
            <a:ext cx="11718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(2)置身世界舞台上的中华儿女应该怎样积极融入“一带一路”这一世纪工程</a:t>
            </a:r>
            <a:b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之中?(两个方面即可。4分)</a:t>
            </a:r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1952420"/>
            <a:ext cx="11718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树立平等、开放的意识;关注世界、关注和平、关注全人类;树立全球观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念,开拓国际视野;致力世界和平与发展,树立人类命运共同体意识;增强责任感,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勇于国际担当;增强为世界和平与发展做贡献的意识和愿望;积极宣传我国对外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开放的基本国策;弘扬中华民族优秀传统文化,促进中外文化交流互鉴;以平等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的态度对待其他国家和民族,掌握与不同文化背景的人们友好交往的艺术;等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等。(4分)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900000"/>
            <a:ext cx="11718000" cy="35423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审设问,要求从中华儿女的角度回答如何积极融入“一带一路”建设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中。解答做法类试题,我们一般要从思想上和行为上两个大的方面组织答案。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①思想上:树立平等、开放的意识;树立全球观念,开拓国际视野;树立人类命运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共同体意识;增强责任意识;增强为世界和平与发展做贡献的意识;等。②行为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上:积极宣传我国对外开放政策;积极宣传和弘扬中华优秀传统文化;掌握与不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同文化背景的人们友好交往的艺术;等。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1446167"/>
            <a:ext cx="11718000" cy="545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 algn="ctr" defTabSz="914121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知识点一　同住地球村</a:t>
            </a:r>
          </a:p>
        </p:txBody>
      </p:sp>
      <p:pic>
        <p:nvPicPr>
          <p:cNvPr id="3" name="Picture 4" descr="中国教育出版网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396" y="789435"/>
            <a:ext cx="3832797" cy="630570"/>
          </a:xfrm>
          <a:prstGeom prst="rect">
            <a:avLst/>
          </a:prstGeom>
          <a:noFill/>
        </p:spPr>
      </p:pic>
      <p:sp>
        <p:nvSpPr>
          <p:cNvPr id="4" name="矩形 3" descr="中国教育出版网"/>
          <p:cNvSpPr/>
          <p:nvPr/>
        </p:nvSpPr>
        <p:spPr>
          <a:xfrm>
            <a:off x="1223122" y="825938"/>
            <a:ext cx="2734675" cy="52322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800" dirty="0">
                <a:ln w="11430"/>
                <a:latin typeface="黑体" pitchFamily="49" charset="-122"/>
                <a:ea typeface="黑体" pitchFamily="49" charset="-122"/>
              </a:rPr>
              <a:t>教材研读</a:t>
            </a:r>
          </a:p>
        </p:txBody>
      </p:sp>
      <p:sp>
        <p:nvSpPr>
          <p:cNvPr id="5" name="TextBox 2" descr="中国教育出版网"/>
          <p:cNvSpPr txBox="1"/>
          <p:nvPr/>
        </p:nvSpPr>
        <p:spPr>
          <a:xfrm>
            <a:off x="540000" y="2018569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1.人类共同的家园的特点、表现和影响</a:t>
            </a:r>
            <a:endParaRPr lang="zh-CN" altLang="en-US" b="1" dirty="0"/>
          </a:p>
        </p:txBody>
      </p:sp>
      <p:graphicFrame>
        <p:nvGraphicFramePr>
          <p:cNvPr id="6" name="表格 3" descr="中国教育出版网"/>
          <p:cNvGraphicFramePr>
            <a:graphicFrameLocks noGrp="1"/>
          </p:cNvGraphicFramePr>
          <p:nvPr/>
        </p:nvGraphicFramePr>
        <p:xfrm>
          <a:off x="540000" y="2621353"/>
          <a:ext cx="11160000" cy="2513428"/>
        </p:xfrm>
        <a:graphic>
          <a:graphicData uri="http://schemas.openxmlformats.org/drawingml/2006/table">
            <a:tbl>
              <a:tblPr/>
              <a:tblGrid>
                <a:gridCol w="17935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6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特点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表现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31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开放的世界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国家间相互开放的程度不断加深,在政治、经济、文化各领域的开放范围也在不断扩展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279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发展的世界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①新技术、新经济、新业态不断涌现并蓬勃发展,世界正经历着新一轮大发展大变革大调整②贫富差距、发展不平衡等问题依然困扰着人类社会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298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紧密联系的世界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现代交通、通信、贸易把全球各地的国家、人们联系在一起,彼此影响,休戚相关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1600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7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影响:世界的变化既给国家的发展带来深远影响,也与我们的生活息息相关,世界上发生的事情会以各种方式影响我们的生活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custDataLst>
      <p:custData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900000"/>
            <a:ext cx="11718000" cy="558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2.经济全球化的重要表现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(1)商品生产在全球范围内完成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在经济全球化时代,商品设计、零部件生产、组装、销售、售后服务,可以在不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同的国家进行。各国利用自己的优势参与生产过程,共同完成商品生产。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积极作用:这能够充分发挥生产者各自的优势,提高产品质量,降低成本。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(2)商品贸易在全球范围内进行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一方面,生产者可以借助各种手段和渠道把商品销售到世界各地,在更广阔的空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间进行经营活动;另一方面,消费者可以买到来自世界各地的物美价廉、品种丰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富的商品。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48758"/>
            <a:ext cx="11718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3.经济全球化的影响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积极影响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①经济全球化促进商品、资本和劳动力在全球流动,有利于在世界范围内配置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资源,促进资源利用更加合理有效。②经济全球化也使各国经济相互联系、相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互依赖的程度不断加深。③经济全球化改变了我们的生活。我们的生产和消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费都在不断融入全球经济,为经济发展提供了新的机会。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消极影响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经济全球化使风险与危机跨国界传递。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55197"/>
            <a:ext cx="11718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4.面对经济全球化的要求</a:t>
            </a:r>
            <a:endParaRPr lang="zh-CN" altLang="en-US" dirty="0"/>
          </a:p>
        </p:txBody>
      </p:sp>
      <p:pic>
        <p:nvPicPr>
          <p:cNvPr id="3" name="图片 3" descr="中国教育出版网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781" y="1348567"/>
            <a:ext cx="8858312" cy="2352157"/>
          </a:xfrm>
          <a:prstGeom prst="rect">
            <a:avLst/>
          </a:prstGeom>
        </p:spPr>
      </p:pic>
      <p:sp>
        <p:nvSpPr>
          <p:cNvPr id="4" name="TextBox 2" descr="中国教育出版网"/>
          <p:cNvSpPr txBox="1"/>
          <p:nvPr/>
        </p:nvSpPr>
        <p:spPr>
          <a:xfrm>
            <a:off x="540000" y="3706021"/>
            <a:ext cx="11718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5.文化多样性的作用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(1)积极作用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①各民族文化共同构成姹紫嫣红、生机盎然的世界文化大花园。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②文化多样性是人类社会的基本特征,是世界文化充满活力的表现,也是人类文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明进步的重要动力。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05625"/>
            <a:ext cx="11718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③多样的文化提供了更为广泛的选择,让人们的生活更加丰富多彩,让世界变得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更加绚丽多姿。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④文化多样性是实现文化创新与发展的前提和基础。不同特质的文化相互交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融,能够为彼此增添新的元素,激发新的活力。</a:t>
            </a:r>
            <a:endParaRPr lang="zh-CN" altLang="en-US" dirty="0"/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3114973"/>
            <a:ext cx="11718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(2)消极作用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当不同文化背景的人相遇时,人们往往从自身的文化视角、用自己的价值观来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理解和判断事物,有时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会导致彼此误解与冲突。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 descr="中国教育出版网"/>
          <p:cNvSpPr txBox="1"/>
          <p:nvPr/>
        </p:nvSpPr>
        <p:spPr>
          <a:xfrm>
            <a:off x="540000" y="777063"/>
            <a:ext cx="11718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6.正确认识文化多样性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(1)每个民族的文化都是独特的,都有其存在的价值,都有值得尊重的经验和智慧。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(2)不同文化间的碰撞呼唤人们正确认识文化差异,相互尊重,通过平等交流、对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话,达成彼此的理解和包容。</a:t>
            </a:r>
            <a:endParaRPr lang="zh-CN" altLang="en-US" dirty="0"/>
          </a:p>
        </p:txBody>
      </p:sp>
      <p:sp>
        <p:nvSpPr>
          <p:cNvPr id="3" name="TextBox 2" descr="中国教育出版网"/>
          <p:cNvSpPr txBox="1"/>
          <p:nvPr/>
        </p:nvSpPr>
        <p:spPr>
          <a:xfrm>
            <a:off x="540000" y="3134517"/>
            <a:ext cx="11718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7.世界文化多样性的要求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各国应当用开放和包容的心态,学习和借鉴优秀外来文化,促进和而不同、兼收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并蓄的文明交流。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theme/theme1.xml><?xml version="1.0" encoding="utf-8"?>
<a:theme xmlns:a="http://schemas.openxmlformats.org/drawingml/2006/main" name="1.ppt浅色模板">
  <a:themeElements>
    <a:clrScheme name="中教网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中教网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中教网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3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3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3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B279E9BC-600B-417F-B1A9-2B9BB333344C}">
  <ds:schemaRefs/>
</ds:datastoreItem>
</file>

<file path=customXml/itemProps10.xml><?xml version="1.0" encoding="utf-8"?>
<ds:datastoreItem xmlns:ds="http://schemas.openxmlformats.org/officeDocument/2006/customXml" ds:itemID="{208F9DD5-D7C8-43C5-BD8B-7BC918F5D2FD}">
  <ds:schemaRefs/>
</ds:datastoreItem>
</file>

<file path=customXml/itemProps11.xml><?xml version="1.0" encoding="utf-8"?>
<ds:datastoreItem xmlns:ds="http://schemas.openxmlformats.org/officeDocument/2006/customXml" ds:itemID="{29C8082F-0163-492D-A199-1A5E78ABE536}">
  <ds:schemaRefs/>
</ds:datastoreItem>
</file>

<file path=customXml/itemProps12.xml><?xml version="1.0" encoding="utf-8"?>
<ds:datastoreItem xmlns:ds="http://schemas.openxmlformats.org/officeDocument/2006/customXml" ds:itemID="{7B87E66C-D4E5-4131-A1FA-1D600FBA3C61}">
  <ds:schemaRefs/>
</ds:datastoreItem>
</file>

<file path=customXml/itemProps13.xml><?xml version="1.0" encoding="utf-8"?>
<ds:datastoreItem xmlns:ds="http://schemas.openxmlformats.org/officeDocument/2006/customXml" ds:itemID="{D5ED5918-C724-4229-8E6D-D8F07D9FDCAF}">
  <ds:schemaRefs/>
</ds:datastoreItem>
</file>

<file path=customXml/itemProps14.xml><?xml version="1.0" encoding="utf-8"?>
<ds:datastoreItem xmlns:ds="http://schemas.openxmlformats.org/officeDocument/2006/customXml" ds:itemID="{EFABFCC4-63DF-43DE-9CA1-EC1F77100D7D}">
  <ds:schemaRefs/>
</ds:datastoreItem>
</file>

<file path=customXml/itemProps15.xml><?xml version="1.0" encoding="utf-8"?>
<ds:datastoreItem xmlns:ds="http://schemas.openxmlformats.org/officeDocument/2006/customXml" ds:itemID="{732375F4-95B3-4039-9E02-F03C51288082}">
  <ds:schemaRefs/>
</ds:datastoreItem>
</file>

<file path=customXml/itemProps16.xml><?xml version="1.0" encoding="utf-8"?>
<ds:datastoreItem xmlns:ds="http://schemas.openxmlformats.org/officeDocument/2006/customXml" ds:itemID="{EF8D669B-07FD-4686-85EF-1FE8621F0EF9}">
  <ds:schemaRefs/>
</ds:datastoreItem>
</file>

<file path=customXml/itemProps17.xml><?xml version="1.0" encoding="utf-8"?>
<ds:datastoreItem xmlns:ds="http://schemas.openxmlformats.org/officeDocument/2006/customXml" ds:itemID="{3B76EE78-2B63-438E-A791-D0CE283D7D5D}">
  <ds:schemaRefs/>
</ds:datastoreItem>
</file>

<file path=customXml/itemProps18.xml><?xml version="1.0" encoding="utf-8"?>
<ds:datastoreItem xmlns:ds="http://schemas.openxmlformats.org/officeDocument/2006/customXml" ds:itemID="{20E5827A-BF38-4BD4-8AB0-A71475C1BE36}">
  <ds:schemaRefs/>
</ds:datastoreItem>
</file>

<file path=customXml/itemProps19.xml><?xml version="1.0" encoding="utf-8"?>
<ds:datastoreItem xmlns:ds="http://schemas.openxmlformats.org/officeDocument/2006/customXml" ds:itemID="{75429C6B-523B-46D1-B55E-3F5464A68638}">
  <ds:schemaRefs/>
</ds:datastoreItem>
</file>

<file path=customXml/itemProps2.xml><?xml version="1.0" encoding="utf-8"?>
<ds:datastoreItem xmlns:ds="http://schemas.openxmlformats.org/officeDocument/2006/customXml" ds:itemID="{F44333EB-104A-41EE-A16E-EC68ACC60FB7}">
  <ds:schemaRefs/>
</ds:datastoreItem>
</file>

<file path=customXml/itemProps20.xml><?xml version="1.0" encoding="utf-8"?>
<ds:datastoreItem xmlns:ds="http://schemas.openxmlformats.org/officeDocument/2006/customXml" ds:itemID="{3D4543AB-889A-4562-A6F6-EC0F5088560E}">
  <ds:schemaRefs/>
</ds:datastoreItem>
</file>

<file path=customXml/itemProps21.xml><?xml version="1.0" encoding="utf-8"?>
<ds:datastoreItem xmlns:ds="http://schemas.openxmlformats.org/officeDocument/2006/customXml" ds:itemID="{C4EEC078-A5FB-47FF-A0BD-D13772A73634}">
  <ds:schemaRefs/>
</ds:datastoreItem>
</file>

<file path=customXml/itemProps22.xml><?xml version="1.0" encoding="utf-8"?>
<ds:datastoreItem xmlns:ds="http://schemas.openxmlformats.org/officeDocument/2006/customXml" ds:itemID="{1CA13D10-A475-4E2E-BEDD-A1910F48FA98}">
  <ds:schemaRefs/>
</ds:datastoreItem>
</file>

<file path=customXml/itemProps23.xml><?xml version="1.0" encoding="utf-8"?>
<ds:datastoreItem xmlns:ds="http://schemas.openxmlformats.org/officeDocument/2006/customXml" ds:itemID="{517368B6-8AB9-40FE-83AB-BCCAD9F45FEF}">
  <ds:schemaRefs/>
</ds:datastoreItem>
</file>

<file path=customXml/itemProps24.xml><?xml version="1.0" encoding="utf-8"?>
<ds:datastoreItem xmlns:ds="http://schemas.openxmlformats.org/officeDocument/2006/customXml" ds:itemID="{720B34FA-AF85-4CC2-ABD9-EAE6409E2382}">
  <ds:schemaRefs/>
</ds:datastoreItem>
</file>

<file path=customXml/itemProps25.xml><?xml version="1.0" encoding="utf-8"?>
<ds:datastoreItem xmlns:ds="http://schemas.openxmlformats.org/officeDocument/2006/customXml" ds:itemID="{84D79511-5FDA-4C38-8D49-79EAB4907B5E}">
  <ds:schemaRefs/>
</ds:datastoreItem>
</file>

<file path=customXml/itemProps26.xml><?xml version="1.0" encoding="utf-8"?>
<ds:datastoreItem xmlns:ds="http://schemas.openxmlformats.org/officeDocument/2006/customXml" ds:itemID="{E73BDA68-0B03-4D1F-AAD8-B7D8DB53BBC9}">
  <ds:schemaRefs/>
</ds:datastoreItem>
</file>

<file path=customXml/itemProps27.xml><?xml version="1.0" encoding="utf-8"?>
<ds:datastoreItem xmlns:ds="http://schemas.openxmlformats.org/officeDocument/2006/customXml" ds:itemID="{4BDF3BED-1DCF-4EE3-90E5-E82D585571AA}">
  <ds:schemaRefs/>
</ds:datastoreItem>
</file>

<file path=customXml/itemProps28.xml><?xml version="1.0" encoding="utf-8"?>
<ds:datastoreItem xmlns:ds="http://schemas.openxmlformats.org/officeDocument/2006/customXml" ds:itemID="{1233B1AF-3A8C-4D6E-9F9D-C2825A172356}">
  <ds:schemaRefs/>
</ds:datastoreItem>
</file>

<file path=customXml/itemProps29.xml><?xml version="1.0" encoding="utf-8"?>
<ds:datastoreItem xmlns:ds="http://schemas.openxmlformats.org/officeDocument/2006/customXml" ds:itemID="{6D608FA4-3950-45A0-AFBF-F000FA8F6088}">
  <ds:schemaRefs/>
</ds:datastoreItem>
</file>

<file path=customXml/itemProps3.xml><?xml version="1.0" encoding="utf-8"?>
<ds:datastoreItem xmlns:ds="http://schemas.openxmlformats.org/officeDocument/2006/customXml" ds:itemID="{3AF535C3-6016-442A-835B-463C1491762B}">
  <ds:schemaRefs/>
</ds:datastoreItem>
</file>

<file path=customXml/itemProps30.xml><?xml version="1.0" encoding="utf-8"?>
<ds:datastoreItem xmlns:ds="http://schemas.openxmlformats.org/officeDocument/2006/customXml" ds:itemID="{BC4F8C1B-8EF5-4071-A537-51EBE2EAE28D}">
  <ds:schemaRefs/>
</ds:datastoreItem>
</file>

<file path=customXml/itemProps31.xml><?xml version="1.0" encoding="utf-8"?>
<ds:datastoreItem xmlns:ds="http://schemas.openxmlformats.org/officeDocument/2006/customXml" ds:itemID="{69489932-A279-45E9-975C-F9E22ADE5581}">
  <ds:schemaRefs/>
</ds:datastoreItem>
</file>

<file path=customXml/itemProps32.xml><?xml version="1.0" encoding="utf-8"?>
<ds:datastoreItem xmlns:ds="http://schemas.openxmlformats.org/officeDocument/2006/customXml" ds:itemID="{CF3C04FD-5974-4733-9D68-4309275C5E29}">
  <ds:schemaRefs/>
</ds:datastoreItem>
</file>

<file path=customXml/itemProps4.xml><?xml version="1.0" encoding="utf-8"?>
<ds:datastoreItem xmlns:ds="http://schemas.openxmlformats.org/officeDocument/2006/customXml" ds:itemID="{C014E716-F0FE-424E-A84C-CC6BE7AB92C4}">
  <ds:schemaRefs/>
</ds:datastoreItem>
</file>

<file path=customXml/itemProps5.xml><?xml version="1.0" encoding="utf-8"?>
<ds:datastoreItem xmlns:ds="http://schemas.openxmlformats.org/officeDocument/2006/customXml" ds:itemID="{8C68E69F-1A1A-4A86-8404-6E1B744F2B92}">
  <ds:schemaRefs/>
</ds:datastoreItem>
</file>

<file path=customXml/itemProps6.xml><?xml version="1.0" encoding="utf-8"?>
<ds:datastoreItem xmlns:ds="http://schemas.openxmlformats.org/officeDocument/2006/customXml" ds:itemID="{B8C2FCB4-2FEC-4E19-A868-A02F25D4FB20}">
  <ds:schemaRefs/>
</ds:datastoreItem>
</file>

<file path=customXml/itemProps7.xml><?xml version="1.0" encoding="utf-8"?>
<ds:datastoreItem xmlns:ds="http://schemas.openxmlformats.org/officeDocument/2006/customXml" ds:itemID="{9A8820C7-5BF2-4FD5-83EE-C84547099291}">
  <ds:schemaRefs/>
</ds:datastoreItem>
</file>

<file path=customXml/itemProps8.xml><?xml version="1.0" encoding="utf-8"?>
<ds:datastoreItem xmlns:ds="http://schemas.openxmlformats.org/officeDocument/2006/customXml" ds:itemID="{3CB04842-A5B8-40E9-8DE8-CB717DC4A7D4}">
  <ds:schemaRefs/>
</ds:datastoreItem>
</file>

<file path=customXml/itemProps9.xml><?xml version="1.0" encoding="utf-8"?>
<ds:datastoreItem xmlns:ds="http://schemas.openxmlformats.org/officeDocument/2006/customXml" ds:itemID="{441C477E-BF40-40B1-BF39-2B0FAEEBDF9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3368</Words>
  <Application>Microsoft Office PowerPoint</Application>
  <PresentationFormat>自定义</PresentationFormat>
  <Paragraphs>176</Paragraphs>
  <Slides>32</Slides>
  <Notes>32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1.ppt浅色模板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Manager>中国教育出版网</Manager>
  <Company>www.zzstep.com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中国教育出版网</dc:title>
  <dc:subject>www.zzstep.com</dc:subject>
  <dc:creator>中国教育出版网</dc:creator>
  <cp:keywords>中国教育出版网</cp:keywords>
  <dc:description>www.zzstep.com</dc:description>
  <cp:lastModifiedBy>Administrator</cp:lastModifiedBy>
  <cp:revision>63</cp:revision>
  <dcterms:modified xsi:type="dcterms:W3CDTF">2020-05-06T16:15:47Z</dcterms:modified>
  <cp:category>中国教育出版网</cp:category>
</cp:coreProperties>
</file>