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9" r:id="rId2"/>
    <p:sldId id="286" r:id="rId3"/>
    <p:sldId id="670" r:id="rId4"/>
    <p:sldId id="671" r:id="rId5"/>
    <p:sldId id="672" r:id="rId6"/>
    <p:sldId id="293" r:id="rId7"/>
    <p:sldId id="287" r:id="rId8"/>
    <p:sldId id="655" r:id="rId9"/>
    <p:sldId id="656" r:id="rId10"/>
    <p:sldId id="673" r:id="rId11"/>
    <p:sldId id="664" r:id="rId12"/>
    <p:sldId id="665" r:id="rId13"/>
    <p:sldId id="666" r:id="rId14"/>
    <p:sldId id="667" r:id="rId15"/>
    <p:sldId id="668" r:id="rId16"/>
    <p:sldId id="641" r:id="rId17"/>
    <p:sldId id="642" r:id="rId18"/>
    <p:sldId id="643" r:id="rId19"/>
    <p:sldId id="645" r:id="rId20"/>
    <p:sldId id="674" r:id="rId21"/>
    <p:sldId id="290" r:id="rId22"/>
    <p:sldId id="675" r:id="rId23"/>
    <p:sldId id="676" r:id="rId24"/>
    <p:sldId id="652" r:id="rId25"/>
    <p:sldId id="660" r:id="rId26"/>
    <p:sldId id="63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84AD"/>
    <a:srgbClr val="014E6A"/>
    <a:srgbClr val="AE0203"/>
    <a:srgbClr val="711000"/>
    <a:srgbClr val="01431D"/>
    <a:srgbClr val="01621F"/>
    <a:srgbClr val="AF0000"/>
    <a:srgbClr val="DCE797"/>
    <a:srgbClr val="637067"/>
    <a:srgbClr val="89D7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5366" autoAdjust="0"/>
  </p:normalViewPr>
  <p:slideViewPr>
    <p:cSldViewPr snapToGrid="0">
      <p:cViewPr varScale="1">
        <p:scale>
          <a:sx n="51" d="100"/>
          <a:sy n="51" d="100"/>
        </p:scale>
        <p:origin x="1256" y="36"/>
      </p:cViewPr>
      <p:guideLst>
        <p:guide orient="horz" pos="3748"/>
        <p:guide pos="688"/>
        <p:guide pos="7015"/>
        <p:guide orient="horz" pos="550"/>
      </p:guideLst>
    </p:cSldViewPr>
  </p:slideViewPr>
  <p:notesTextViewPr>
    <p:cViewPr>
      <p:scale>
        <a:sx n="1" d="1"/>
        <a:sy n="1" d="1"/>
      </p:scale>
      <p:origin x="0" y="0"/>
    </p:cViewPr>
  </p:notesTextViewPr>
  <p:sorterViewPr>
    <p:cViewPr>
      <p:scale>
        <a:sx n="100" d="100"/>
        <a:sy n="100" d="100"/>
      </p:scale>
      <p:origin x="0" y="-2672"/>
    </p:cViewPr>
  </p:sorterViewPr>
  <p:notesViewPr>
    <p:cSldViewPr snapToGrid="0">
      <p:cViewPr varScale="1">
        <p:scale>
          <a:sx n="51" d="100"/>
          <a:sy n="51" d="100"/>
        </p:scale>
        <p:origin x="2692" y="5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2020/9/21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2864943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2020/9/21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1178972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3724932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a:solidFill>
                <a:prstClr val="black"/>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10</a:t>
            </a:fld>
            <a:endParaRPr lang="zh-CN" altLang="en-US"/>
          </a:p>
        </p:txBody>
      </p:sp>
    </p:spTree>
    <p:extLst>
      <p:ext uri="{BB962C8B-B14F-4D97-AF65-F5344CB8AC3E}">
        <p14:creationId xmlns:p14="http://schemas.microsoft.com/office/powerpoint/2010/main" val="301724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11</a:t>
            </a:fld>
            <a:endParaRPr lang="zh-CN" altLang="en-US"/>
          </a:p>
        </p:txBody>
      </p:sp>
    </p:spTree>
    <p:extLst>
      <p:ext uri="{BB962C8B-B14F-4D97-AF65-F5344CB8AC3E}">
        <p14:creationId xmlns:p14="http://schemas.microsoft.com/office/powerpoint/2010/main" val="34578382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6339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95712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6709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fontAlgn="auto">
              <a:lnSpc>
                <a:spcPts val="3860"/>
              </a:lnSpc>
              <a:spcBef>
                <a:spcPct val="0"/>
              </a:spcBef>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15921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灯片编号占位符 3"/>
          <p:cNvSpPr>
            <a:spLocks noGrp="1"/>
          </p:cNvSpPr>
          <p:nvPr>
            <p:ph type="sldNum" sz="quarter" idx="5"/>
          </p:nvPr>
        </p:nvSpPr>
        <p:spPr/>
        <p:txBody>
          <a:bodyPr/>
          <a:lstStyle/>
          <a:p>
            <a:fld id="{EA540E3B-F9C0-48B6-A129-4D327DD30658}" type="slidenum">
              <a:rPr lang="zh-CN" altLang="en-US" smtClean="0"/>
              <a:t>16</a:t>
            </a:fld>
            <a:endParaRPr lang="zh-CN" altLang="en-US"/>
          </a:p>
        </p:txBody>
      </p:sp>
      <p:sp>
        <p:nvSpPr>
          <p:cNvPr id="6" name="备注占位符 5">
            <a:extLst>
              <a:ext uri="{FF2B5EF4-FFF2-40B4-BE49-F238E27FC236}">
                <a16:creationId xmlns:a16="http://schemas.microsoft.com/office/drawing/2014/main" id="{8C8F4B9F-A25B-45EB-8735-CF5D29191C7E}"/>
              </a:ext>
            </a:extLst>
          </p:cNvPr>
          <p:cNvSpPr>
            <a:spLocks noGrp="1"/>
          </p:cNvSpPr>
          <p:nvPr>
            <p:ph type="body" sz="quarter" idx="3"/>
          </p:nvPr>
        </p:nvSpPr>
        <p:spPr/>
        <p:txBody>
          <a:bodyPr/>
          <a:lstStyle/>
          <a:p>
            <a:endParaRPr lang="zh-CN" altLang="en-US"/>
          </a:p>
        </p:txBody>
      </p:sp>
    </p:spTree>
    <p:extLst>
      <p:ext uri="{BB962C8B-B14F-4D97-AF65-F5344CB8AC3E}">
        <p14:creationId xmlns:p14="http://schemas.microsoft.com/office/powerpoint/2010/main" val="1798270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17</a:t>
            </a:fld>
            <a:endParaRPr lang="zh-CN" altLang="en-US"/>
          </a:p>
        </p:txBody>
      </p:sp>
    </p:spTree>
    <p:extLst>
      <p:ext uri="{BB962C8B-B14F-4D97-AF65-F5344CB8AC3E}">
        <p14:creationId xmlns:p14="http://schemas.microsoft.com/office/powerpoint/2010/main" val="3637463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18</a:t>
            </a:fld>
            <a:endParaRPr lang="zh-CN" altLang="en-US"/>
          </a:p>
        </p:txBody>
      </p:sp>
    </p:spTree>
    <p:extLst>
      <p:ext uri="{BB962C8B-B14F-4D97-AF65-F5344CB8AC3E}">
        <p14:creationId xmlns:p14="http://schemas.microsoft.com/office/powerpoint/2010/main" val="3922732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9925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a:t>
            </a:fld>
            <a:endParaRPr lang="zh-CN" altLang="en-US"/>
          </a:p>
        </p:txBody>
      </p:sp>
    </p:spTree>
    <p:extLst>
      <p:ext uri="{BB962C8B-B14F-4D97-AF65-F5344CB8AC3E}">
        <p14:creationId xmlns:p14="http://schemas.microsoft.com/office/powerpoint/2010/main" val="1719128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22804085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35474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430006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28407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40E3B-F9C0-48B6-A129-4D327DD30658}"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420236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25</a:t>
            </a:fld>
            <a:endParaRPr lang="zh-CN" altLang="en-US"/>
          </a:p>
        </p:txBody>
      </p:sp>
    </p:spTree>
    <p:extLst>
      <p:ext uri="{BB962C8B-B14F-4D97-AF65-F5344CB8AC3E}">
        <p14:creationId xmlns:p14="http://schemas.microsoft.com/office/powerpoint/2010/main" val="17835881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custDataLst>
              <p:tags r:id="rId1"/>
            </p:custDataLst>
          </p:nvPr>
        </p:nvSpPr>
        <p:spPr/>
      </p:sp>
      <p:sp>
        <p:nvSpPr>
          <p:cNvPr id="3" name="文本占位符 2"/>
          <p:cNvSpPr>
            <a:spLocks noGrp="1"/>
          </p:cNvSpPr>
          <p:nvPr>
            <p:ph type="body" idx="3"/>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zh-CN" sz="1200" b="1" dirty="0">
              <a:latin typeface="华文楷体" panose="02010600040101010101" pitchFamily="2" charset="-122"/>
              <a:ea typeface="华文楷体" panose="02010600040101010101" pitchFamily="2" charset="-122"/>
              <a:cs typeface="微软雅黑" panose="020B0503020204020204" charset="-122"/>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latin typeface="华文楷体" panose="02010600040101010101" pitchFamily="2" charset="-122"/>
              <a:ea typeface="华文楷体" panose="02010600040101010101" pitchFamily="2" charset="-122"/>
              <a:cs typeface="微软雅黑" panose="020B0503020204020204" charset="-122"/>
              <a:sym typeface="+mn-ea"/>
            </a:endParaRPr>
          </a:p>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a:t>
            </a:fld>
            <a:endParaRPr lang="zh-CN" altLang="en-US"/>
          </a:p>
        </p:txBody>
      </p:sp>
    </p:spTree>
    <p:extLst>
      <p:ext uri="{BB962C8B-B14F-4D97-AF65-F5344CB8AC3E}">
        <p14:creationId xmlns:p14="http://schemas.microsoft.com/office/powerpoint/2010/main" val="2819829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solidFill>
                <a:prstClr val="black"/>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t>4</a:t>
            </a:fld>
            <a:endParaRPr lang="zh-CN" altLang="en-US"/>
          </a:p>
        </p:txBody>
      </p:sp>
    </p:spTree>
    <p:extLst>
      <p:ext uri="{BB962C8B-B14F-4D97-AF65-F5344CB8AC3E}">
        <p14:creationId xmlns:p14="http://schemas.microsoft.com/office/powerpoint/2010/main" val="2081609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5</a:t>
            </a:fld>
            <a:endParaRPr lang="zh-CN" altLang="en-US"/>
          </a:p>
        </p:txBody>
      </p:sp>
    </p:spTree>
    <p:extLst>
      <p:ext uri="{BB962C8B-B14F-4D97-AF65-F5344CB8AC3E}">
        <p14:creationId xmlns:p14="http://schemas.microsoft.com/office/powerpoint/2010/main" val="2657236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6</a:t>
            </a:fld>
            <a:endParaRPr lang="zh-CN" altLang="en-US"/>
          </a:p>
        </p:txBody>
      </p:sp>
    </p:spTree>
    <p:extLst>
      <p:ext uri="{BB962C8B-B14F-4D97-AF65-F5344CB8AC3E}">
        <p14:creationId xmlns:p14="http://schemas.microsoft.com/office/powerpoint/2010/main" val="2155553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7</a:t>
            </a:fld>
            <a:endParaRPr lang="zh-CN" altLang="en-US"/>
          </a:p>
        </p:txBody>
      </p:sp>
    </p:spTree>
    <p:extLst>
      <p:ext uri="{BB962C8B-B14F-4D97-AF65-F5344CB8AC3E}">
        <p14:creationId xmlns:p14="http://schemas.microsoft.com/office/powerpoint/2010/main" val="4175137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8</a:t>
            </a:fld>
            <a:endParaRPr lang="zh-CN" altLang="en-US"/>
          </a:p>
        </p:txBody>
      </p:sp>
    </p:spTree>
    <p:extLst>
      <p:ext uri="{BB962C8B-B14F-4D97-AF65-F5344CB8AC3E}">
        <p14:creationId xmlns:p14="http://schemas.microsoft.com/office/powerpoint/2010/main" val="96683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1" dirty="0">
              <a:solidFill>
                <a:prstClr val="black"/>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9</a:t>
            </a:fld>
            <a:endParaRPr lang="zh-CN" altLang="en-US"/>
          </a:p>
        </p:txBody>
      </p:sp>
    </p:spTree>
    <p:extLst>
      <p:ext uri="{BB962C8B-B14F-4D97-AF65-F5344CB8AC3E}">
        <p14:creationId xmlns:p14="http://schemas.microsoft.com/office/powerpoint/2010/main" val="41755710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dirty="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标题 1"/>
          <p:cNvSpPr txBox="1">
            <a:spLocks/>
          </p:cNvSpPr>
          <p:nvPr userDrawn="1"/>
        </p:nvSpPr>
        <p:spPr>
          <a:xfrm>
            <a:off x="1762653" y="728664"/>
            <a:ext cx="6682317" cy="7704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600" dirty="0">
                <a:solidFill>
                  <a:schemeClr val="bg1"/>
                </a:solidFill>
              </a:rPr>
              <a:t>国家中小学课程资源</a:t>
            </a:r>
          </a:p>
        </p:txBody>
      </p:sp>
      <p:pic>
        <p:nvPicPr>
          <p:cNvPr id="7" name="图片 6"/>
          <p:cNvPicPr>
            <a:picLocks noChangeAspect="1"/>
          </p:cNvPicPr>
          <p:nvPr userDrawn="1"/>
        </p:nvPicPr>
        <p:blipFill>
          <a:blip r:embed="rId4"/>
          <a:stretch>
            <a:fillRect/>
          </a:stretch>
        </p:blipFill>
        <p:spPr>
          <a:xfrm>
            <a:off x="1353079" y="2830103"/>
            <a:ext cx="409575" cy="466725"/>
          </a:xfrm>
          <a:prstGeom prst="rect">
            <a:avLst/>
          </a:prstGeom>
        </p:spPr>
      </p:pic>
    </p:spTree>
    <p:extLst>
      <p:ext uri="{BB962C8B-B14F-4D97-AF65-F5344CB8AC3E}">
        <p14:creationId xmlns:p14="http://schemas.microsoft.com/office/powerpoint/2010/main" val="313986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2020/9/21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dirty="0"/>
          </a:p>
        </p:txBody>
      </p:sp>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标题 1"/>
          <p:cNvSpPr txBox="1">
            <a:spLocks/>
          </p:cNvSpPr>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dirty="0">
                <a:latin typeface="微软雅黑" panose="020B0503020204020204" pitchFamily="34" charset="-122"/>
                <a:ea typeface="微软雅黑" panose="020B0503020204020204" pitchFamily="34" charset="-122"/>
              </a:rPr>
              <a:t>高中思想政治</a:t>
            </a:r>
          </a:p>
        </p:txBody>
      </p:sp>
    </p:spTree>
    <p:extLst>
      <p:ext uri="{BB962C8B-B14F-4D97-AF65-F5344CB8AC3E}">
        <p14:creationId xmlns:p14="http://schemas.microsoft.com/office/powerpoint/2010/main" val="4074317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_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6666" y="573617"/>
            <a:ext cx="10515600" cy="1325563"/>
          </a:xfrm>
        </p:spPr>
        <p:txBody>
          <a:bodyPr/>
          <a:lstStyle/>
          <a:p>
            <a:r>
              <a:rPr lang="zh-CN" altLang="en-US" dirty="0"/>
              <a:t>单击此处编辑母版标题样式</a:t>
            </a:r>
          </a:p>
        </p:txBody>
      </p:sp>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标题 1"/>
          <p:cNvSpPr txBox="1">
            <a:spLocks/>
          </p:cNvSpPr>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dirty="0">
                <a:latin typeface="微软雅黑" panose="020B0503020204020204" pitchFamily="34" charset="-122"/>
                <a:ea typeface="微软雅黑" panose="020B0503020204020204" pitchFamily="34" charset="-122"/>
              </a:rPr>
              <a:t>高中思想政治</a:t>
            </a:r>
          </a:p>
        </p:txBody>
      </p:sp>
    </p:spTree>
    <p:extLst>
      <p:ext uri="{BB962C8B-B14F-4D97-AF65-F5344CB8AC3E}">
        <p14:creationId xmlns:p14="http://schemas.microsoft.com/office/powerpoint/2010/main" val="18029601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2020/9/21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pic>
        <p:nvPicPr>
          <p:cNvPr id="11" name="图片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6" r:id="rId3"/>
  </p:sldLayoutIdLst>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6.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notesSlide" Target="../notesSlides/notesSlide26.xml"/><Relationship Id="rId4" Type="http://schemas.openxmlformats.org/officeDocument/2006/relationships/tags" Target="../tags/tag6.xml"/><Relationship Id="rId9"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055688" y="2044237"/>
            <a:ext cx="10080625" cy="1006475"/>
          </a:xfrm>
        </p:spPr>
        <p:txBody>
          <a:bodyPr/>
          <a:lstStyle/>
          <a:p>
            <a:r>
              <a:rPr lang="zh-CN" altLang="en-US" sz="4800" b="1" dirty="0">
                <a:solidFill>
                  <a:schemeClr val="bg1"/>
                </a:solidFill>
                <a:latin typeface="微软雅黑" panose="020B0503020204020204" pitchFamily="34" charset="-122"/>
                <a:ea typeface="微软雅黑" panose="020B0503020204020204" pitchFamily="34" charset="-122"/>
              </a:rPr>
              <a:t>文化的内涵与功能</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 name="副标题 2"/>
          <p:cNvSpPr txBox="1">
            <a:spLocks/>
          </p:cNvSpPr>
          <p:nvPr/>
        </p:nvSpPr>
        <p:spPr>
          <a:xfrm>
            <a:off x="1775012" y="3595816"/>
            <a:ext cx="9105808" cy="99432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华文楷体" panose="02010600040101010101" pitchFamily="2" charset="-122"/>
                <a:ea typeface="华文楷体" panose="02010600040101010101" pitchFamily="2"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华文楷体" panose="02010600040101010101" pitchFamily="2" charset="-122"/>
                <a:ea typeface="华文楷体" panose="02010600040101010101" pitchFamily="2"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华文楷体" panose="02010600040101010101" pitchFamily="2" charset="-122"/>
                <a:ea typeface="华文楷体" panose="02010600040101010101" pitchFamily="2"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800" dirty="0"/>
              <a:t>年    级：高二                     学    科：思想政治（统编版）</a:t>
            </a:r>
          </a:p>
          <a:p>
            <a:r>
              <a:rPr lang="zh-CN" altLang="en-US" sz="2800" dirty="0"/>
              <a:t>主讲人：李慧敏                  学    校：北京中法实验学校</a:t>
            </a:r>
            <a:endParaRPr lang="en-US" altLang="zh-CN" sz="2800" dirty="0"/>
          </a:p>
        </p:txBody>
      </p:sp>
    </p:spTree>
    <p:extLst>
      <p:ext uri="{BB962C8B-B14F-4D97-AF65-F5344CB8AC3E}">
        <p14:creationId xmlns:p14="http://schemas.microsoft.com/office/powerpoint/2010/main" val="4066356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内容占位符 2">
            <a:extLst>
              <a:ext uri="{FF2B5EF4-FFF2-40B4-BE49-F238E27FC236}">
                <a16:creationId xmlns:a16="http://schemas.microsoft.com/office/drawing/2014/main" id="{8A19D0CE-1AEA-462E-B9FA-31DCA0ED0B0F}"/>
              </a:ext>
            </a:extLst>
          </p:cNvPr>
          <p:cNvSpPr>
            <a:spLocks noGrp="1"/>
          </p:cNvSpPr>
          <p:nvPr>
            <p:ph idx="1"/>
          </p:nvPr>
        </p:nvSpPr>
        <p:spPr>
          <a:xfrm>
            <a:off x="2509836" y="3161040"/>
            <a:ext cx="6785664" cy="1533122"/>
          </a:xfrm>
        </p:spPr>
        <p:txBody>
          <a:bodyPr>
            <a:normAutofit/>
          </a:bodyPr>
          <a:lstStyle/>
          <a:p>
            <a:pPr marL="0" indent="0">
              <a:lnSpc>
                <a:spcPct val="150000"/>
              </a:lnSpc>
              <a:buNone/>
            </a:pPr>
            <a:r>
              <a:rPr lang="zh-CN" altLang="en-US" sz="2600" b="1" dirty="0"/>
              <a:t>        世界观、人生观、价值观是文化的核心，支配和影响着人们的文化实践与文化生活。</a:t>
            </a:r>
          </a:p>
          <a:p>
            <a:pPr marL="0" indent="0">
              <a:buNone/>
            </a:pPr>
            <a:endParaRPr lang="zh-CN" altLang="en-US" dirty="0"/>
          </a:p>
        </p:txBody>
      </p:sp>
    </p:spTree>
    <p:extLst>
      <p:ext uri="{BB962C8B-B14F-4D97-AF65-F5344CB8AC3E}">
        <p14:creationId xmlns:p14="http://schemas.microsoft.com/office/powerpoint/2010/main" val="2901669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E4CD3036-7C4D-4997-8E85-55E04298E274}"/>
              </a:ext>
            </a:extLst>
          </p:cNvPr>
          <p:cNvSpPr>
            <a:spLocks noGrp="1"/>
          </p:cNvSpPr>
          <p:nvPr>
            <p:ph idx="1"/>
          </p:nvPr>
        </p:nvSpPr>
        <p:spPr>
          <a:xfrm>
            <a:off x="2569088" y="1965090"/>
            <a:ext cx="7923835" cy="3429281"/>
          </a:xfrm>
        </p:spPr>
        <p:txBody>
          <a:bodyPr>
            <a:normAutofit/>
          </a:bodyPr>
          <a:lstStyle/>
          <a:p>
            <a:pPr marL="0" indent="0">
              <a:lnSpc>
                <a:spcPct val="150000"/>
              </a:lnSpc>
              <a:buNone/>
            </a:pPr>
            <a:r>
              <a:rPr lang="zh-CN" altLang="en-US" b="1" dirty="0"/>
              <a:t>        文化具有相对独立性。经济发展是文化发展的基础，但这并不意味着文化的发展始终与经济发展完全同步。如同不能简单地把精神文明看作物质文明的派生物和附属品一样，也不能简单地认为文化是经济、政治的派生物和附属品。</a:t>
            </a:r>
            <a:endParaRPr lang="en-US" altLang="zh-CN" b="1" dirty="0"/>
          </a:p>
        </p:txBody>
      </p:sp>
      <p:sp>
        <p:nvSpPr>
          <p:cNvPr id="5" name="标题 1">
            <a:extLst>
              <a:ext uri="{FF2B5EF4-FFF2-40B4-BE49-F238E27FC236}">
                <a16:creationId xmlns:a16="http://schemas.microsoft.com/office/drawing/2014/main" id="{E8567DD7-27E7-4D9C-99E6-A557665DCD84}"/>
              </a:ext>
            </a:extLst>
          </p:cNvPr>
          <p:cNvSpPr txBox="1">
            <a:spLocks/>
          </p:cNvSpPr>
          <p:nvPr/>
        </p:nvSpPr>
        <p:spPr>
          <a:xfrm>
            <a:off x="2802660" y="1328020"/>
            <a:ext cx="2159643" cy="610102"/>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200" dirty="0">
                <a:latin typeface="黑体" panose="02010609060101010101" pitchFamily="49" charset="-122"/>
                <a:ea typeface="黑体" panose="02010609060101010101" pitchFamily="49" charset="-122"/>
              </a:rPr>
              <a:t>相关链接</a:t>
            </a:r>
          </a:p>
        </p:txBody>
      </p:sp>
    </p:spTree>
    <p:extLst>
      <p:ext uri="{BB962C8B-B14F-4D97-AF65-F5344CB8AC3E}">
        <p14:creationId xmlns:p14="http://schemas.microsoft.com/office/powerpoint/2010/main" val="4013719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AECBB21-AB8B-400D-9718-803105F547AF}"/>
              </a:ext>
            </a:extLst>
          </p:cNvPr>
          <p:cNvPicPr>
            <a:picLocks noChangeAspect="1"/>
          </p:cNvPicPr>
          <p:nvPr/>
        </p:nvPicPr>
        <p:blipFill>
          <a:blip r:embed="rId3"/>
          <a:stretch>
            <a:fillRect/>
          </a:stretch>
        </p:blipFill>
        <p:spPr>
          <a:xfrm>
            <a:off x="1971410" y="1597573"/>
            <a:ext cx="2777747" cy="3633567"/>
          </a:xfrm>
          <a:prstGeom prst="rect">
            <a:avLst/>
          </a:prstGeom>
        </p:spPr>
      </p:pic>
      <p:pic>
        <p:nvPicPr>
          <p:cNvPr id="5" name="图片 4">
            <a:extLst>
              <a:ext uri="{FF2B5EF4-FFF2-40B4-BE49-F238E27FC236}">
                <a16:creationId xmlns:a16="http://schemas.microsoft.com/office/drawing/2014/main" id="{0005FAF0-4207-48C3-857F-455F320BEDF7}"/>
              </a:ext>
            </a:extLst>
          </p:cNvPr>
          <p:cNvPicPr>
            <a:picLocks noChangeAspect="1"/>
          </p:cNvPicPr>
          <p:nvPr/>
        </p:nvPicPr>
        <p:blipFill rotWithShape="1">
          <a:blip r:embed="rId4">
            <a:extLst>
              <a:ext uri="{28A0092B-C50C-407E-A947-70E740481C1C}">
                <a14:useLocalDpi xmlns:a14="http://schemas.microsoft.com/office/drawing/2010/main" val="0"/>
              </a:ext>
            </a:extLst>
          </a:blip>
          <a:srcRect b="3966"/>
          <a:stretch/>
        </p:blipFill>
        <p:spPr>
          <a:xfrm>
            <a:off x="4749157" y="1626859"/>
            <a:ext cx="2672998" cy="3604281"/>
          </a:xfrm>
          <a:prstGeom prst="rect">
            <a:avLst/>
          </a:prstGeom>
          <a:ln>
            <a:noFill/>
          </a:ln>
          <a:effectLst>
            <a:softEdge rad="112500"/>
          </a:effectLst>
        </p:spPr>
      </p:pic>
      <p:pic>
        <p:nvPicPr>
          <p:cNvPr id="6" name="内容占位符 6">
            <a:extLst>
              <a:ext uri="{FF2B5EF4-FFF2-40B4-BE49-F238E27FC236}">
                <a16:creationId xmlns:a16="http://schemas.microsoft.com/office/drawing/2014/main" id="{A81E8448-2449-453E-8456-B1F4997CCAD8}"/>
              </a:ext>
            </a:extLst>
          </p:cNvPr>
          <p:cNvPicPr>
            <a:picLocks noGrp="1" noChangeAspect="1"/>
          </p:cNvPicPr>
          <p:nvPr>
            <p:ph idx="1"/>
          </p:nvPr>
        </p:nvPicPr>
        <p:blipFill rotWithShape="1">
          <a:blip r:embed="rId5">
            <a:extLst>
              <a:ext uri="{28A0092B-C50C-407E-A947-70E740481C1C}">
                <a14:useLocalDpi xmlns:a14="http://schemas.microsoft.com/office/drawing/2010/main" val="0"/>
              </a:ext>
            </a:extLst>
          </a:blip>
          <a:srcRect b="9975"/>
          <a:stretch/>
        </p:blipFill>
        <p:spPr>
          <a:xfrm>
            <a:off x="7422155" y="1626859"/>
            <a:ext cx="2777747" cy="3604281"/>
          </a:xfrm>
          <a:prstGeom prst="rect">
            <a:avLst/>
          </a:prstGeom>
          <a:ln>
            <a:noFill/>
          </a:ln>
          <a:effectLst>
            <a:softEdge rad="112500"/>
          </a:effectLst>
        </p:spPr>
      </p:pic>
      <p:sp>
        <p:nvSpPr>
          <p:cNvPr id="7" name="Text Box 23">
            <a:extLst>
              <a:ext uri="{FF2B5EF4-FFF2-40B4-BE49-F238E27FC236}">
                <a16:creationId xmlns:a16="http://schemas.microsoft.com/office/drawing/2014/main" id="{38B277A7-7B2F-43C8-94A7-AF9B11A32815}"/>
              </a:ext>
            </a:extLst>
          </p:cNvPr>
          <p:cNvSpPr txBox="1">
            <a:spLocks noChangeArrowheads="1"/>
          </p:cNvSpPr>
          <p:nvPr/>
        </p:nvSpPr>
        <p:spPr bwMode="auto">
          <a:xfrm>
            <a:off x="5246204" y="5259956"/>
            <a:ext cx="1689905"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苏州园林</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p:txBody>
      </p:sp>
      <p:sp>
        <p:nvSpPr>
          <p:cNvPr id="8" name="Text Box 23">
            <a:extLst>
              <a:ext uri="{FF2B5EF4-FFF2-40B4-BE49-F238E27FC236}">
                <a16:creationId xmlns:a16="http://schemas.microsoft.com/office/drawing/2014/main" id="{3FC778C1-3DDE-47ED-9AF4-983D1264387A}"/>
              </a:ext>
            </a:extLst>
          </p:cNvPr>
          <p:cNvSpPr txBox="1">
            <a:spLocks noChangeArrowheads="1"/>
          </p:cNvSpPr>
          <p:nvPr/>
        </p:nvSpPr>
        <p:spPr bwMode="auto">
          <a:xfrm>
            <a:off x="8463787" y="5255156"/>
            <a:ext cx="1034095"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京剧</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p:txBody>
      </p:sp>
      <p:sp>
        <p:nvSpPr>
          <p:cNvPr id="9" name="Text Box 23">
            <a:extLst>
              <a:ext uri="{FF2B5EF4-FFF2-40B4-BE49-F238E27FC236}">
                <a16:creationId xmlns:a16="http://schemas.microsoft.com/office/drawing/2014/main" id="{4DBFAEC1-A720-4DD1-96B1-4569A329855B}"/>
              </a:ext>
            </a:extLst>
          </p:cNvPr>
          <p:cNvSpPr txBox="1">
            <a:spLocks noChangeArrowheads="1"/>
          </p:cNvSpPr>
          <p:nvPr/>
        </p:nvSpPr>
        <p:spPr bwMode="auto">
          <a:xfrm>
            <a:off x="2380292" y="5255156"/>
            <a:ext cx="1689905"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a:t>
            </a: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论语</a:t>
            </a:r>
            <a:r>
              <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a:t>
            </a:r>
          </a:p>
        </p:txBody>
      </p:sp>
    </p:spTree>
    <p:extLst>
      <p:ext uri="{BB962C8B-B14F-4D97-AF65-F5344CB8AC3E}">
        <p14:creationId xmlns:p14="http://schemas.microsoft.com/office/powerpoint/2010/main" val="286381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原创设计师QQ598969553      _2">
            <a:extLst>
              <a:ext uri="{FF2B5EF4-FFF2-40B4-BE49-F238E27FC236}">
                <a16:creationId xmlns:a16="http://schemas.microsoft.com/office/drawing/2014/main" id="{3D8013CB-E6AE-4FB7-BE66-9C3E9B77A071}"/>
              </a:ext>
            </a:extLst>
          </p:cNvPr>
          <p:cNvSpPr txBox="1">
            <a:spLocks noChangeArrowheads="1"/>
          </p:cNvSpPr>
          <p:nvPr/>
        </p:nvSpPr>
        <p:spPr bwMode="auto">
          <a:xfrm>
            <a:off x="3437062" y="1681379"/>
            <a:ext cx="4925695" cy="512307"/>
          </a:xfrm>
          <a:prstGeom prst="rect">
            <a:avLst/>
          </a:prstGeom>
          <a:noFill/>
          <a:ln w="9525">
            <a:noFill/>
            <a:miter lim="800000"/>
          </a:ln>
        </p:spPr>
        <p:txBody>
          <a:bodyPr wrap="square" lIns="80632" tIns="40316" rIns="80632" bIns="40316">
            <a:sp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sym typeface="+mn-ea"/>
              </a:rPr>
              <a:t>文化与文明的关系</a:t>
            </a:r>
          </a:p>
        </p:txBody>
      </p:sp>
      <p:sp>
        <p:nvSpPr>
          <p:cNvPr id="12" name="Text Box 23">
            <a:extLst>
              <a:ext uri="{FF2B5EF4-FFF2-40B4-BE49-F238E27FC236}">
                <a16:creationId xmlns:a16="http://schemas.microsoft.com/office/drawing/2014/main" id="{73A0223C-FEA2-4EC0-BC19-A943442FCCE9}"/>
              </a:ext>
            </a:extLst>
          </p:cNvPr>
          <p:cNvSpPr txBox="1">
            <a:spLocks noChangeArrowheads="1"/>
          </p:cNvSpPr>
          <p:nvPr/>
        </p:nvSpPr>
        <p:spPr bwMode="auto">
          <a:xfrm>
            <a:off x="2092999" y="2399097"/>
            <a:ext cx="7847636"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区别：</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p:txBody>
      </p:sp>
      <p:sp>
        <p:nvSpPr>
          <p:cNvPr id="2" name="矩形 1">
            <a:extLst>
              <a:ext uri="{FF2B5EF4-FFF2-40B4-BE49-F238E27FC236}">
                <a16:creationId xmlns:a16="http://schemas.microsoft.com/office/drawing/2014/main" id="{8AF6E18E-28EA-4467-8A60-A27CB6FC0C86}"/>
              </a:ext>
            </a:extLst>
          </p:cNvPr>
          <p:cNvSpPr/>
          <p:nvPr/>
        </p:nvSpPr>
        <p:spPr>
          <a:xfrm>
            <a:off x="2093000" y="2952262"/>
            <a:ext cx="7140942" cy="2255554"/>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Times New Roman"/>
              </a:rPr>
              <a:t>      </a:t>
            </a: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文明与野蛮相对立，是人类进步和开化状态的标志，物质方面的进步称为物质文明，精神方面的进步称为精神文明，制度方面的进步称为制度文明，生态方面的进步称为生态文明。</a:t>
            </a:r>
            <a:endPar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grpSp>
        <p:nvGrpSpPr>
          <p:cNvPr id="3" name="组合 2">
            <a:extLst>
              <a:ext uri="{FF2B5EF4-FFF2-40B4-BE49-F238E27FC236}">
                <a16:creationId xmlns:a16="http://schemas.microsoft.com/office/drawing/2014/main" id="{510694C9-00F8-4021-845F-717091E3B017}"/>
              </a:ext>
            </a:extLst>
          </p:cNvPr>
          <p:cNvGrpSpPr/>
          <p:nvPr/>
        </p:nvGrpSpPr>
        <p:grpSpPr>
          <a:xfrm>
            <a:off x="2991581" y="1895000"/>
            <a:ext cx="6050160" cy="469613"/>
            <a:chOff x="1402623" y="1895000"/>
            <a:chExt cx="6050160" cy="469613"/>
          </a:xfrm>
        </p:grpSpPr>
        <p:cxnSp>
          <p:nvCxnSpPr>
            <p:cNvPr id="9" name="直接连接符 8">
              <a:extLst>
                <a:ext uri="{FF2B5EF4-FFF2-40B4-BE49-F238E27FC236}">
                  <a16:creationId xmlns:a16="http://schemas.microsoft.com/office/drawing/2014/main" id="{69C7E31D-05DE-4A4B-B993-015E07A7D505}"/>
                </a:ext>
              </a:extLst>
            </p:cNvPr>
            <p:cNvCxnSpPr/>
            <p:nvPr/>
          </p:nvCxnSpPr>
          <p:spPr>
            <a:xfrm flipV="1">
              <a:off x="1896045" y="223910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8D39B648-AA99-4CFB-A7A9-E1763F8FC770}"/>
                </a:ext>
              </a:extLst>
            </p:cNvPr>
            <p:cNvGrpSpPr/>
            <p:nvPr/>
          </p:nvGrpSpPr>
          <p:grpSpPr>
            <a:xfrm>
              <a:off x="1402623" y="1895000"/>
              <a:ext cx="445481" cy="469613"/>
              <a:chOff x="2121873" y="1511588"/>
              <a:chExt cx="445481" cy="469613"/>
            </a:xfrm>
          </p:grpSpPr>
          <p:sp>
            <p:nvSpPr>
              <p:cNvPr id="13" name="矩形 12">
                <a:extLst>
                  <a:ext uri="{FF2B5EF4-FFF2-40B4-BE49-F238E27FC236}">
                    <a16:creationId xmlns:a16="http://schemas.microsoft.com/office/drawing/2014/main" id="{F81792B5-380F-4052-8F55-92BC99B019D7}"/>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a:extLst>
                  <a:ext uri="{FF2B5EF4-FFF2-40B4-BE49-F238E27FC236}">
                    <a16:creationId xmlns:a16="http://schemas.microsoft.com/office/drawing/2014/main" id="{AEE90D8B-83B2-49BE-93E8-2405706C37F2}"/>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Tree>
    <p:extLst>
      <p:ext uri="{BB962C8B-B14F-4D97-AF65-F5344CB8AC3E}">
        <p14:creationId xmlns:p14="http://schemas.microsoft.com/office/powerpoint/2010/main" val="357294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23">
            <a:extLst>
              <a:ext uri="{FF2B5EF4-FFF2-40B4-BE49-F238E27FC236}">
                <a16:creationId xmlns:a16="http://schemas.microsoft.com/office/drawing/2014/main" id="{73A0223C-FEA2-4EC0-BC19-A943442FCCE9}"/>
              </a:ext>
            </a:extLst>
          </p:cNvPr>
          <p:cNvSpPr txBox="1">
            <a:spLocks noChangeArrowheads="1"/>
          </p:cNvSpPr>
          <p:nvPr/>
        </p:nvSpPr>
        <p:spPr bwMode="auto">
          <a:xfrm>
            <a:off x="2172182" y="2543119"/>
            <a:ext cx="7847636"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区别：</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p:txBody>
      </p:sp>
      <p:grpSp>
        <p:nvGrpSpPr>
          <p:cNvPr id="3" name="组合 2">
            <a:extLst>
              <a:ext uri="{FF2B5EF4-FFF2-40B4-BE49-F238E27FC236}">
                <a16:creationId xmlns:a16="http://schemas.microsoft.com/office/drawing/2014/main" id="{510694C9-00F8-4021-845F-717091E3B017}"/>
              </a:ext>
            </a:extLst>
          </p:cNvPr>
          <p:cNvGrpSpPr/>
          <p:nvPr/>
        </p:nvGrpSpPr>
        <p:grpSpPr>
          <a:xfrm>
            <a:off x="3037592" y="1895000"/>
            <a:ext cx="6050160" cy="469613"/>
            <a:chOff x="1402623" y="1895000"/>
            <a:chExt cx="6050160" cy="469613"/>
          </a:xfrm>
        </p:grpSpPr>
        <p:cxnSp>
          <p:nvCxnSpPr>
            <p:cNvPr id="9" name="直接连接符 8">
              <a:extLst>
                <a:ext uri="{FF2B5EF4-FFF2-40B4-BE49-F238E27FC236}">
                  <a16:creationId xmlns:a16="http://schemas.microsoft.com/office/drawing/2014/main" id="{69C7E31D-05DE-4A4B-B993-015E07A7D505}"/>
                </a:ext>
              </a:extLst>
            </p:cNvPr>
            <p:cNvCxnSpPr/>
            <p:nvPr/>
          </p:nvCxnSpPr>
          <p:spPr>
            <a:xfrm flipV="1">
              <a:off x="1896045" y="223910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8D39B648-AA99-4CFB-A7A9-E1763F8FC770}"/>
                </a:ext>
              </a:extLst>
            </p:cNvPr>
            <p:cNvGrpSpPr/>
            <p:nvPr/>
          </p:nvGrpSpPr>
          <p:grpSpPr>
            <a:xfrm>
              <a:off x="1402623" y="1895000"/>
              <a:ext cx="445481" cy="469613"/>
              <a:chOff x="2121873" y="1511588"/>
              <a:chExt cx="445481" cy="469613"/>
            </a:xfrm>
          </p:grpSpPr>
          <p:sp>
            <p:nvSpPr>
              <p:cNvPr id="13" name="矩形 12">
                <a:extLst>
                  <a:ext uri="{FF2B5EF4-FFF2-40B4-BE49-F238E27FC236}">
                    <a16:creationId xmlns:a16="http://schemas.microsoft.com/office/drawing/2014/main" id="{F81792B5-380F-4052-8F55-92BC99B019D7}"/>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a:extLst>
                  <a:ext uri="{FF2B5EF4-FFF2-40B4-BE49-F238E27FC236}">
                    <a16:creationId xmlns:a16="http://schemas.microsoft.com/office/drawing/2014/main" id="{AEE90D8B-83B2-49BE-93E8-2405706C37F2}"/>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
        <p:nvSpPr>
          <p:cNvPr id="15" name="矩形 14">
            <a:extLst>
              <a:ext uri="{FF2B5EF4-FFF2-40B4-BE49-F238E27FC236}">
                <a16:creationId xmlns:a16="http://schemas.microsoft.com/office/drawing/2014/main" id="{896D04C9-E5A5-4DD1-AB9C-93C514814A8D}"/>
              </a:ext>
            </a:extLst>
          </p:cNvPr>
          <p:cNvSpPr/>
          <p:nvPr/>
        </p:nvSpPr>
        <p:spPr>
          <a:xfrm>
            <a:off x="2315856" y="3202482"/>
            <a:ext cx="7217888" cy="2255554"/>
          </a:xfrm>
          <a:prstGeom prst="rect">
            <a:avLst/>
          </a:prstGeom>
        </p:spPr>
        <p:txBody>
          <a:bodyPr wrap="square">
            <a:spAutoFit/>
          </a:body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        </a:t>
            </a: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只要是文明就是积极向上的；文化则有先进与落后的区分，反映先进的经济和政治的文化形成了先进文化，反映腐朽落后的经济和政治的文化形成了落后文化。</a:t>
            </a:r>
            <a:endPar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sp>
        <p:nvSpPr>
          <p:cNvPr id="16" name="原创设计师QQ598969553      _2">
            <a:extLst>
              <a:ext uri="{FF2B5EF4-FFF2-40B4-BE49-F238E27FC236}">
                <a16:creationId xmlns:a16="http://schemas.microsoft.com/office/drawing/2014/main" id="{1467270D-7B66-417F-9728-28F83A6473CD}"/>
              </a:ext>
            </a:extLst>
          </p:cNvPr>
          <p:cNvSpPr txBox="1">
            <a:spLocks noChangeArrowheads="1"/>
          </p:cNvSpPr>
          <p:nvPr/>
        </p:nvSpPr>
        <p:spPr bwMode="auto">
          <a:xfrm>
            <a:off x="3483073" y="1681379"/>
            <a:ext cx="4925695" cy="512307"/>
          </a:xfrm>
          <a:prstGeom prst="rect">
            <a:avLst/>
          </a:prstGeom>
          <a:noFill/>
          <a:ln w="9525">
            <a:noFill/>
            <a:miter lim="800000"/>
          </a:ln>
        </p:spPr>
        <p:txBody>
          <a:bodyPr wrap="square" lIns="80632" tIns="40316" rIns="80632" bIns="40316">
            <a:spAutoFit/>
          </a:bodyPr>
          <a:lstStyle/>
          <a:p>
            <a:pPr marL="0" marR="0" lvl="0" indent="0" algn="ctr" defTabSz="914400" rtl="0" eaLnBrk="1" fontAlgn="auto" latinLnBrk="0" hangingPunct="1">
              <a:lnSpc>
                <a:spcPct val="100000"/>
              </a:lnSpc>
              <a:spcBef>
                <a:spcPct val="0"/>
              </a:spcBef>
              <a:spcAft>
                <a:spcPct val="0"/>
              </a:spcAft>
              <a:buClrTx/>
              <a:buSzTx/>
              <a:buFontTx/>
              <a:buNone/>
              <a:tabLst/>
              <a:defRPr/>
            </a:pPr>
            <a:r>
              <a:rPr lang="zh-CN" altLang="en-US" sz="2800" b="1" dirty="0">
                <a:solidFill>
                  <a:prstClr val="black"/>
                </a:solidFill>
                <a:latin typeface="黑体" panose="02010609060101010101" pitchFamily="49" charset="-122"/>
                <a:ea typeface="黑体" panose="02010609060101010101" pitchFamily="49" charset="-122"/>
                <a:sym typeface="+mn-ea"/>
              </a:rPr>
              <a:t>文化与文明的关系</a:t>
            </a:r>
          </a:p>
        </p:txBody>
      </p:sp>
    </p:spTree>
    <p:extLst>
      <p:ext uri="{BB962C8B-B14F-4D97-AF65-F5344CB8AC3E}">
        <p14:creationId xmlns:p14="http://schemas.microsoft.com/office/powerpoint/2010/main" val="1912754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10694C9-00F8-4021-845F-717091E3B017}"/>
              </a:ext>
            </a:extLst>
          </p:cNvPr>
          <p:cNvGrpSpPr/>
          <p:nvPr/>
        </p:nvGrpSpPr>
        <p:grpSpPr>
          <a:xfrm>
            <a:off x="3181266" y="2099709"/>
            <a:ext cx="6050160" cy="469613"/>
            <a:chOff x="1402623" y="1895000"/>
            <a:chExt cx="6050160" cy="469613"/>
          </a:xfrm>
        </p:grpSpPr>
        <p:cxnSp>
          <p:nvCxnSpPr>
            <p:cNvPr id="9" name="直接连接符 8">
              <a:extLst>
                <a:ext uri="{FF2B5EF4-FFF2-40B4-BE49-F238E27FC236}">
                  <a16:creationId xmlns:a16="http://schemas.microsoft.com/office/drawing/2014/main" id="{69C7E31D-05DE-4A4B-B993-015E07A7D505}"/>
                </a:ext>
              </a:extLst>
            </p:cNvPr>
            <p:cNvCxnSpPr/>
            <p:nvPr/>
          </p:nvCxnSpPr>
          <p:spPr>
            <a:xfrm flipV="1">
              <a:off x="1896045" y="223910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8D39B648-AA99-4CFB-A7A9-E1763F8FC770}"/>
                </a:ext>
              </a:extLst>
            </p:cNvPr>
            <p:cNvGrpSpPr/>
            <p:nvPr/>
          </p:nvGrpSpPr>
          <p:grpSpPr>
            <a:xfrm>
              <a:off x="1402623" y="1895000"/>
              <a:ext cx="445481" cy="469613"/>
              <a:chOff x="2121873" y="1511588"/>
              <a:chExt cx="445481" cy="469613"/>
            </a:xfrm>
          </p:grpSpPr>
          <p:sp>
            <p:nvSpPr>
              <p:cNvPr id="13" name="矩形 12">
                <a:extLst>
                  <a:ext uri="{FF2B5EF4-FFF2-40B4-BE49-F238E27FC236}">
                    <a16:creationId xmlns:a16="http://schemas.microsoft.com/office/drawing/2014/main" id="{F81792B5-380F-4052-8F55-92BC99B019D7}"/>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a:extLst>
                  <a:ext uri="{FF2B5EF4-FFF2-40B4-BE49-F238E27FC236}">
                    <a16:creationId xmlns:a16="http://schemas.microsoft.com/office/drawing/2014/main" id="{AEE90D8B-83B2-49BE-93E8-2405706C37F2}"/>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sp>
        <p:nvSpPr>
          <p:cNvPr id="16" name="Text Box 23">
            <a:extLst>
              <a:ext uri="{FF2B5EF4-FFF2-40B4-BE49-F238E27FC236}">
                <a16:creationId xmlns:a16="http://schemas.microsoft.com/office/drawing/2014/main" id="{2B5FA6BD-DBF9-4A52-A9D6-706587653359}"/>
              </a:ext>
            </a:extLst>
          </p:cNvPr>
          <p:cNvSpPr txBox="1">
            <a:spLocks noChangeArrowheads="1"/>
          </p:cNvSpPr>
          <p:nvPr/>
        </p:nvSpPr>
        <p:spPr bwMode="auto">
          <a:xfrm>
            <a:off x="2172182" y="2875835"/>
            <a:ext cx="7847636"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联系：</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p:txBody>
      </p:sp>
      <p:sp>
        <p:nvSpPr>
          <p:cNvPr id="17" name="矩形 16">
            <a:extLst>
              <a:ext uri="{FF2B5EF4-FFF2-40B4-BE49-F238E27FC236}">
                <a16:creationId xmlns:a16="http://schemas.microsoft.com/office/drawing/2014/main" id="{1CD79571-400E-478E-9FF6-C67072CBC092}"/>
              </a:ext>
            </a:extLst>
          </p:cNvPr>
          <p:cNvSpPr/>
          <p:nvPr/>
        </p:nvSpPr>
        <p:spPr>
          <a:xfrm>
            <a:off x="2340537" y="3740078"/>
            <a:ext cx="7262591" cy="1553439"/>
          </a:xfrm>
          <a:prstGeom prst="rect">
            <a:avLst/>
          </a:prstGeom>
        </p:spPr>
        <p:txBody>
          <a:bodyPr wrap="square">
            <a:spAutoFit/>
          </a:bodyPr>
          <a:lstStyle/>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Times New Roman"/>
              </a:rPr>
              <a:t> </a:t>
            </a: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文化与文明都是实践的产物，其创造主体都是人。</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  </a:t>
            </a:r>
            <a:endParaRPr kumimoji="0" lang="en-US" altLang="zh-CN"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endParaRPr>
          </a:p>
          <a:p>
            <a:pPr marL="0" marR="0" lvl="0" indent="0" algn="l" defTabSz="914400" rtl="0" eaLnBrk="1" fontAlgn="auto" latinLnBrk="0" hangingPunct="1">
              <a:lnSpc>
                <a:spcPts val="3860"/>
              </a:lnSpc>
              <a:spcBef>
                <a:spcPct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sym typeface="Times New Roman"/>
              </a:rPr>
              <a:t>  先进文化是人类文明的一项重要内容。</a:t>
            </a:r>
            <a:endPar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sp>
        <p:nvSpPr>
          <p:cNvPr id="12" name="原创设计师QQ598969553      _2">
            <a:extLst>
              <a:ext uri="{FF2B5EF4-FFF2-40B4-BE49-F238E27FC236}">
                <a16:creationId xmlns:a16="http://schemas.microsoft.com/office/drawing/2014/main" id="{42F53C25-E15C-41F5-8897-60D890488854}"/>
              </a:ext>
            </a:extLst>
          </p:cNvPr>
          <p:cNvSpPr txBox="1">
            <a:spLocks noChangeArrowheads="1"/>
          </p:cNvSpPr>
          <p:nvPr/>
        </p:nvSpPr>
        <p:spPr bwMode="auto">
          <a:xfrm>
            <a:off x="3626747" y="1901019"/>
            <a:ext cx="4925695" cy="512307"/>
          </a:xfrm>
          <a:prstGeom prst="rect">
            <a:avLst/>
          </a:prstGeom>
          <a:noFill/>
          <a:ln w="9525">
            <a:noFill/>
            <a:miter lim="800000"/>
          </a:ln>
        </p:spPr>
        <p:txBody>
          <a:bodyPr wrap="square" lIns="80632" tIns="40316" rIns="80632" bIns="40316">
            <a:spAutoFit/>
          </a:bodyPr>
          <a:lstStyle/>
          <a:p>
            <a:pPr algn="ctr">
              <a:spcBef>
                <a:spcPct val="0"/>
              </a:spcBef>
              <a:spcAft>
                <a:spcPct val="0"/>
              </a:spcAft>
              <a:defRPr/>
            </a:pPr>
            <a:r>
              <a:rPr lang="zh-CN" altLang="en-US" sz="2800" b="1" dirty="0">
                <a:solidFill>
                  <a:prstClr val="black"/>
                </a:solidFill>
                <a:latin typeface="黑体" panose="02010609060101010101" pitchFamily="49" charset="-122"/>
                <a:ea typeface="黑体" panose="02010609060101010101" pitchFamily="49" charset="-122"/>
                <a:sym typeface="+mn-ea"/>
              </a:rPr>
              <a:t>文化与文明的关系</a:t>
            </a:r>
          </a:p>
        </p:txBody>
      </p:sp>
    </p:spTree>
    <p:extLst>
      <p:ext uri="{BB962C8B-B14F-4D97-AF65-F5344CB8AC3E}">
        <p14:creationId xmlns:p14="http://schemas.microsoft.com/office/powerpoint/2010/main" val="100336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a:extLst>
              <a:ext uri="{FF2B5EF4-FFF2-40B4-BE49-F238E27FC236}">
                <a16:creationId xmlns:a16="http://schemas.microsoft.com/office/drawing/2014/main" id="{6198B7CE-3971-4B8A-940A-4444B4762100}"/>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8275" b="6994"/>
          <a:stretch/>
        </p:blipFill>
        <p:spPr>
          <a:xfrm>
            <a:off x="7025626" y="1164610"/>
            <a:ext cx="3460992" cy="4528780"/>
          </a:xfrm>
          <a:prstGeom prst="rect">
            <a:avLst/>
          </a:prstGeom>
          <a:ln>
            <a:noFill/>
          </a:ln>
          <a:effectLst>
            <a:softEdge rad="112500"/>
          </a:effectLst>
        </p:spPr>
      </p:pic>
      <p:sp>
        <p:nvSpPr>
          <p:cNvPr id="4" name="文本框 3">
            <a:extLst>
              <a:ext uri="{FF2B5EF4-FFF2-40B4-BE49-F238E27FC236}">
                <a16:creationId xmlns:a16="http://schemas.microsoft.com/office/drawing/2014/main" id="{DEFF4B04-3519-4003-83CC-458FD7DA39EC}"/>
              </a:ext>
            </a:extLst>
          </p:cNvPr>
          <p:cNvSpPr txBox="1"/>
          <p:nvPr/>
        </p:nvSpPr>
        <p:spPr>
          <a:xfrm>
            <a:off x="1958438" y="1445697"/>
            <a:ext cx="4483263" cy="461665"/>
          </a:xfrm>
          <a:prstGeom prst="rect">
            <a:avLst/>
          </a:prstGeom>
          <a:noFill/>
        </p:spPr>
        <p:txBody>
          <a:bodyPr wrap="square" rtlCol="0">
            <a:spAutoFit/>
          </a:bodyPr>
          <a:lstStyle/>
          <a:p>
            <a:r>
              <a:rPr lang="zh-CN" altLang="en-US" sz="2400" dirty="0">
                <a:solidFill>
                  <a:prstClr val="black"/>
                </a:solidFill>
                <a:latin typeface="黑体" panose="02010609060101010101" pitchFamily="49" charset="-122"/>
                <a:ea typeface="黑体" panose="02010609060101010101" pitchFamily="49" charset="-122"/>
              </a:rPr>
              <a:t>文化要通过载体呈现出来</a:t>
            </a:r>
          </a:p>
        </p:txBody>
      </p:sp>
      <p:sp>
        <p:nvSpPr>
          <p:cNvPr id="8" name="Text Box 23">
            <a:extLst>
              <a:ext uri="{FF2B5EF4-FFF2-40B4-BE49-F238E27FC236}">
                <a16:creationId xmlns:a16="http://schemas.microsoft.com/office/drawing/2014/main" id="{623E31A3-9A52-4024-9C1F-3724CC35B9A7}"/>
              </a:ext>
            </a:extLst>
          </p:cNvPr>
          <p:cNvSpPr txBox="1">
            <a:spLocks noChangeArrowheads="1"/>
          </p:cNvSpPr>
          <p:nvPr/>
        </p:nvSpPr>
        <p:spPr bwMode="auto">
          <a:xfrm>
            <a:off x="7911169" y="5693390"/>
            <a:ext cx="1689905"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ts val="3860"/>
              </a:lnSpc>
              <a:spcBef>
                <a:spcPct val="0"/>
              </a:spcBef>
            </a:pPr>
            <a:r>
              <a:rPr lang="en-US" altLang="zh-CN" sz="2400" b="1" dirty="0">
                <a:solidFill>
                  <a:prstClr val="black"/>
                </a:solidFill>
                <a:latin typeface="华文楷体" panose="02010600040101010101" pitchFamily="2" charset="-122"/>
                <a:ea typeface="华文楷体" panose="02010600040101010101" pitchFamily="2" charset="-122"/>
                <a:sym typeface="Times New Roman"/>
              </a:rPr>
              <a:t>《</a:t>
            </a:r>
            <a:r>
              <a:rPr lang="zh-CN" altLang="en-US" sz="2400" b="1" dirty="0">
                <a:solidFill>
                  <a:prstClr val="black"/>
                </a:solidFill>
                <a:latin typeface="华文楷体" panose="02010600040101010101" pitchFamily="2" charset="-122"/>
                <a:ea typeface="华文楷体" panose="02010600040101010101" pitchFamily="2" charset="-122"/>
                <a:sym typeface="Times New Roman"/>
              </a:rPr>
              <a:t>论语</a:t>
            </a:r>
            <a:r>
              <a:rPr lang="en-US" altLang="zh-CN" sz="2400" b="1" dirty="0">
                <a:solidFill>
                  <a:prstClr val="black"/>
                </a:solidFill>
                <a:latin typeface="华文楷体" panose="02010600040101010101" pitchFamily="2" charset="-122"/>
                <a:ea typeface="华文楷体" panose="02010600040101010101" pitchFamily="2" charset="-122"/>
                <a:sym typeface="Times New Roman"/>
              </a:rPr>
              <a:t>》</a:t>
            </a:r>
          </a:p>
        </p:txBody>
      </p:sp>
      <p:sp>
        <p:nvSpPr>
          <p:cNvPr id="7" name="矩形 6">
            <a:extLst>
              <a:ext uri="{FF2B5EF4-FFF2-40B4-BE49-F238E27FC236}">
                <a16:creationId xmlns:a16="http://schemas.microsoft.com/office/drawing/2014/main" id="{C6BF5F95-448C-468A-9B32-D273924332B9}"/>
              </a:ext>
            </a:extLst>
          </p:cNvPr>
          <p:cNvSpPr/>
          <p:nvPr/>
        </p:nvSpPr>
        <p:spPr>
          <a:xfrm>
            <a:off x="2298747" y="2779810"/>
            <a:ext cx="2698175" cy="523220"/>
          </a:xfrm>
          <a:prstGeom prst="rect">
            <a:avLst/>
          </a:prstGeom>
        </p:spPr>
        <p:txBody>
          <a:bodyPr wrap="none">
            <a:spAutoFit/>
          </a:bodyPr>
          <a:lstStyle/>
          <a:p>
            <a:r>
              <a:rPr lang="zh-CN" altLang="en-US" sz="2800" b="1" dirty="0">
                <a:latin typeface="华文楷体" panose="02010600040101010101" pitchFamily="2" charset="-122"/>
                <a:ea typeface="华文楷体" panose="02010600040101010101" pitchFamily="2" charset="-122"/>
              </a:rPr>
              <a:t>齐家治国平天下</a:t>
            </a:r>
          </a:p>
        </p:txBody>
      </p:sp>
      <p:sp>
        <p:nvSpPr>
          <p:cNvPr id="10" name="矩形 9">
            <a:extLst>
              <a:ext uri="{FF2B5EF4-FFF2-40B4-BE49-F238E27FC236}">
                <a16:creationId xmlns:a16="http://schemas.microsoft.com/office/drawing/2014/main" id="{0306E6AE-EA9D-41ED-951A-8135673DE8D2}"/>
              </a:ext>
            </a:extLst>
          </p:cNvPr>
          <p:cNvSpPr/>
          <p:nvPr/>
        </p:nvSpPr>
        <p:spPr>
          <a:xfrm>
            <a:off x="2298747" y="3811227"/>
            <a:ext cx="3057247" cy="523220"/>
          </a:xfrm>
          <a:prstGeom prst="rect">
            <a:avLst/>
          </a:prstGeom>
        </p:spPr>
        <p:txBody>
          <a:bodyPr wrap="none">
            <a:spAutoFit/>
          </a:bodyPr>
          <a:lstStyle/>
          <a:p>
            <a:r>
              <a:rPr lang="zh-CN" altLang="en-US" sz="2800" b="1" dirty="0">
                <a:latin typeface="华文楷体" panose="02010600040101010101" pitchFamily="2" charset="-122"/>
                <a:ea typeface="华文楷体" panose="02010600040101010101" pitchFamily="2" charset="-122"/>
              </a:rPr>
              <a:t>朝闻道，夕死可矣</a:t>
            </a:r>
          </a:p>
        </p:txBody>
      </p:sp>
    </p:spTree>
    <p:extLst>
      <p:ext uri="{BB962C8B-B14F-4D97-AF65-F5344CB8AC3E}">
        <p14:creationId xmlns:p14="http://schemas.microsoft.com/office/powerpoint/2010/main" val="2348134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492267E-96F9-4764-83C3-BB1EDB46A9FB}"/>
              </a:ext>
            </a:extLst>
          </p:cNvPr>
          <p:cNvPicPr>
            <a:picLocks noChangeAspect="1"/>
          </p:cNvPicPr>
          <p:nvPr/>
        </p:nvPicPr>
        <p:blipFill rotWithShape="1">
          <a:blip r:embed="rId3">
            <a:extLst>
              <a:ext uri="{28A0092B-C50C-407E-A947-70E740481C1C}">
                <a14:useLocalDpi xmlns:a14="http://schemas.microsoft.com/office/drawing/2010/main" val="0"/>
              </a:ext>
            </a:extLst>
          </a:blip>
          <a:srcRect b="3966"/>
          <a:stretch/>
        </p:blipFill>
        <p:spPr>
          <a:xfrm>
            <a:off x="6846109" y="1430518"/>
            <a:ext cx="4044385" cy="4375230"/>
          </a:xfrm>
          <a:prstGeom prst="rect">
            <a:avLst/>
          </a:prstGeom>
          <a:ln>
            <a:noFill/>
          </a:ln>
          <a:effectLst>
            <a:softEdge rad="112500"/>
          </a:effectLst>
        </p:spPr>
      </p:pic>
      <p:sp>
        <p:nvSpPr>
          <p:cNvPr id="6" name="Text Box 23">
            <a:extLst>
              <a:ext uri="{FF2B5EF4-FFF2-40B4-BE49-F238E27FC236}">
                <a16:creationId xmlns:a16="http://schemas.microsoft.com/office/drawing/2014/main" id="{517370F2-BEB8-4FC2-8D0B-ABAE9499FD14}"/>
              </a:ext>
            </a:extLst>
          </p:cNvPr>
          <p:cNvSpPr txBox="1">
            <a:spLocks noChangeArrowheads="1"/>
          </p:cNvSpPr>
          <p:nvPr/>
        </p:nvSpPr>
        <p:spPr bwMode="auto">
          <a:xfrm>
            <a:off x="8485513" y="5789816"/>
            <a:ext cx="1689905"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ts val="3860"/>
              </a:lnSpc>
              <a:spcBef>
                <a:spcPct val="0"/>
              </a:spcBef>
            </a:pPr>
            <a:r>
              <a:rPr lang="zh-CN" altLang="en-US" sz="2400" b="1" dirty="0">
                <a:solidFill>
                  <a:prstClr val="black"/>
                </a:solidFill>
                <a:latin typeface="华文楷体" panose="02010600040101010101" pitchFamily="2" charset="-122"/>
                <a:ea typeface="华文楷体" panose="02010600040101010101" pitchFamily="2" charset="-122"/>
                <a:sym typeface="Times New Roman"/>
              </a:rPr>
              <a:t>苏州园林</a:t>
            </a:r>
            <a:endParaRPr lang="en-US" altLang="zh-CN" sz="2400" b="1" dirty="0">
              <a:solidFill>
                <a:prstClr val="black"/>
              </a:solidFill>
              <a:latin typeface="华文楷体" panose="02010600040101010101" pitchFamily="2" charset="-122"/>
              <a:ea typeface="华文楷体" panose="02010600040101010101" pitchFamily="2" charset="-122"/>
              <a:sym typeface="Times New Roman"/>
            </a:endParaRPr>
          </a:p>
        </p:txBody>
      </p:sp>
      <p:sp>
        <p:nvSpPr>
          <p:cNvPr id="9" name="文本框 8">
            <a:extLst>
              <a:ext uri="{FF2B5EF4-FFF2-40B4-BE49-F238E27FC236}">
                <a16:creationId xmlns:a16="http://schemas.microsoft.com/office/drawing/2014/main" id="{86452459-683C-4649-B9BA-EB091F5A75FB}"/>
              </a:ext>
            </a:extLst>
          </p:cNvPr>
          <p:cNvSpPr txBox="1"/>
          <p:nvPr/>
        </p:nvSpPr>
        <p:spPr>
          <a:xfrm>
            <a:off x="1958438" y="1445697"/>
            <a:ext cx="4483263" cy="461665"/>
          </a:xfrm>
          <a:prstGeom prst="rect">
            <a:avLst/>
          </a:prstGeom>
          <a:noFill/>
        </p:spPr>
        <p:txBody>
          <a:bodyPr wrap="square" rtlCol="0">
            <a:spAutoFit/>
          </a:bodyPr>
          <a:lstStyle/>
          <a:p>
            <a:r>
              <a:rPr lang="zh-CN" altLang="en-US" sz="2400" dirty="0">
                <a:solidFill>
                  <a:prstClr val="black"/>
                </a:solidFill>
                <a:latin typeface="黑体" panose="02010609060101010101" pitchFamily="49" charset="-122"/>
                <a:ea typeface="黑体" panose="02010609060101010101" pitchFamily="49" charset="-122"/>
              </a:rPr>
              <a:t>文化要通过载体呈现出来</a:t>
            </a:r>
          </a:p>
        </p:txBody>
      </p:sp>
    </p:spTree>
    <p:extLst>
      <p:ext uri="{BB962C8B-B14F-4D97-AF65-F5344CB8AC3E}">
        <p14:creationId xmlns:p14="http://schemas.microsoft.com/office/powerpoint/2010/main" val="646272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a:extLst>
              <a:ext uri="{FF2B5EF4-FFF2-40B4-BE49-F238E27FC236}">
                <a16:creationId xmlns:a16="http://schemas.microsoft.com/office/drawing/2014/main" id="{31F7E37A-2559-4EC6-8448-F4760CBF4F30}"/>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9975"/>
          <a:stretch/>
        </p:blipFill>
        <p:spPr>
          <a:xfrm>
            <a:off x="5932297" y="1256064"/>
            <a:ext cx="3993007" cy="4515715"/>
          </a:xfrm>
          <a:prstGeom prst="rect">
            <a:avLst/>
          </a:prstGeom>
          <a:ln>
            <a:noFill/>
          </a:ln>
          <a:effectLst>
            <a:softEdge rad="112500"/>
          </a:effectLst>
        </p:spPr>
      </p:pic>
      <p:sp>
        <p:nvSpPr>
          <p:cNvPr id="10" name="Text Box 23">
            <a:extLst>
              <a:ext uri="{FF2B5EF4-FFF2-40B4-BE49-F238E27FC236}">
                <a16:creationId xmlns:a16="http://schemas.microsoft.com/office/drawing/2014/main" id="{E3335479-8136-4BF6-9EE1-310F757F7311}"/>
              </a:ext>
            </a:extLst>
          </p:cNvPr>
          <p:cNvSpPr txBox="1">
            <a:spLocks noChangeArrowheads="1"/>
          </p:cNvSpPr>
          <p:nvPr/>
        </p:nvSpPr>
        <p:spPr bwMode="auto">
          <a:xfrm>
            <a:off x="7503067" y="5772678"/>
            <a:ext cx="1034095" cy="553165"/>
          </a:xfrm>
          <a:prstGeom prst="rect">
            <a:avLst/>
          </a:prstGeom>
          <a:noFill/>
          <a:ln>
            <a:noFill/>
          </a:ln>
          <a:extLst>
            <a:ext uri="{909E8E84-426E-40DD-AFC4-6F175D3DCCD1}">
              <a14:hiddenFill xmlns:a14="http://schemas.microsoft.com/office/drawing/2010/main">
                <a:solidFill>
                  <a:srgbClr val="CCFF66"/>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auto">
              <a:lnSpc>
                <a:spcPts val="3860"/>
              </a:lnSpc>
              <a:spcBef>
                <a:spcPct val="0"/>
              </a:spcBef>
            </a:pPr>
            <a:r>
              <a:rPr lang="zh-CN" altLang="en-US" sz="2400" b="1" dirty="0">
                <a:solidFill>
                  <a:prstClr val="black"/>
                </a:solidFill>
                <a:latin typeface="华文楷体" panose="02010600040101010101" pitchFamily="2" charset="-122"/>
                <a:ea typeface="华文楷体" panose="02010600040101010101" pitchFamily="2" charset="-122"/>
                <a:sym typeface="Times New Roman"/>
              </a:rPr>
              <a:t>京剧</a:t>
            </a:r>
            <a:endParaRPr lang="en-US" altLang="zh-CN" sz="2400" b="1" dirty="0">
              <a:solidFill>
                <a:prstClr val="black"/>
              </a:solidFill>
              <a:latin typeface="华文楷体" panose="02010600040101010101" pitchFamily="2" charset="-122"/>
              <a:ea typeface="华文楷体" panose="02010600040101010101" pitchFamily="2" charset="-122"/>
              <a:sym typeface="Times New Roman"/>
            </a:endParaRPr>
          </a:p>
        </p:txBody>
      </p:sp>
      <p:sp>
        <p:nvSpPr>
          <p:cNvPr id="5" name="文本框 4">
            <a:extLst>
              <a:ext uri="{FF2B5EF4-FFF2-40B4-BE49-F238E27FC236}">
                <a16:creationId xmlns:a16="http://schemas.microsoft.com/office/drawing/2014/main" id="{142459BE-6375-44AF-8DD2-22215CF6A8AE}"/>
              </a:ext>
            </a:extLst>
          </p:cNvPr>
          <p:cNvSpPr txBox="1"/>
          <p:nvPr/>
        </p:nvSpPr>
        <p:spPr>
          <a:xfrm>
            <a:off x="1958438" y="1445697"/>
            <a:ext cx="4483263" cy="461665"/>
          </a:xfrm>
          <a:prstGeom prst="rect">
            <a:avLst/>
          </a:prstGeom>
          <a:noFill/>
        </p:spPr>
        <p:txBody>
          <a:bodyPr wrap="square" rtlCol="0">
            <a:spAutoFit/>
          </a:bodyPr>
          <a:lstStyle/>
          <a:p>
            <a:r>
              <a:rPr lang="zh-CN" altLang="en-US" sz="2400" dirty="0">
                <a:solidFill>
                  <a:prstClr val="black"/>
                </a:solidFill>
                <a:latin typeface="黑体" panose="02010609060101010101" pitchFamily="49" charset="-122"/>
                <a:ea typeface="黑体" panose="02010609060101010101" pitchFamily="49" charset="-122"/>
              </a:rPr>
              <a:t>文化要通过载体呈现出来</a:t>
            </a:r>
          </a:p>
        </p:txBody>
      </p:sp>
    </p:spTree>
    <p:extLst>
      <p:ext uri="{BB962C8B-B14F-4D97-AF65-F5344CB8AC3E}">
        <p14:creationId xmlns:p14="http://schemas.microsoft.com/office/powerpoint/2010/main" val="251462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3671714" y="2256036"/>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109003" y="1997439"/>
            <a:ext cx="445481" cy="469613"/>
            <a:chOff x="2121873" y="1511588"/>
            <a:chExt cx="445481" cy="469613"/>
          </a:xfrm>
        </p:grpSpPr>
        <p:sp>
          <p:nvSpPr>
            <p:cNvPr id="7" name="矩形 6"/>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9" name="文本框 8">
            <a:extLst>
              <a:ext uri="{FF2B5EF4-FFF2-40B4-BE49-F238E27FC236}">
                <a16:creationId xmlns:a16="http://schemas.microsoft.com/office/drawing/2014/main" id="{46AE5F70-A2E1-40E4-B518-652DE3E2A7A2}"/>
              </a:ext>
            </a:extLst>
          </p:cNvPr>
          <p:cNvSpPr txBox="1"/>
          <p:nvPr/>
        </p:nvSpPr>
        <p:spPr>
          <a:xfrm>
            <a:off x="2585250" y="2650820"/>
            <a:ext cx="6873544" cy="830997"/>
          </a:xfrm>
          <a:prstGeom prst="rect">
            <a:avLst/>
          </a:prstGeom>
          <a:noFill/>
        </p:spPr>
        <p:txBody>
          <a:bodyPr wrap="square" rtlCol="0">
            <a:spAutoFit/>
          </a:bodyPr>
          <a:lstStyle/>
          <a:p>
            <a:r>
              <a:rPr lang="zh-CN" altLang="en-US" sz="2400" b="1" dirty="0">
                <a:solidFill>
                  <a:prstClr val="black"/>
                </a:solidFill>
                <a:latin typeface="华文楷体" panose="02010600040101010101" pitchFamily="2" charset="-122"/>
                <a:ea typeface="华文楷体" panose="02010600040101010101" pitchFamily="2" charset="-122"/>
              </a:rPr>
              <a:t>        含义：文化载体是指文化的记录、记载、标识、传承和表现的物化形式。</a:t>
            </a:r>
          </a:p>
        </p:txBody>
      </p:sp>
      <p:sp>
        <p:nvSpPr>
          <p:cNvPr id="10" name="文本框 9">
            <a:extLst>
              <a:ext uri="{FF2B5EF4-FFF2-40B4-BE49-F238E27FC236}">
                <a16:creationId xmlns:a16="http://schemas.microsoft.com/office/drawing/2014/main" id="{5125C7D5-CB54-4556-834D-9966FA1DF1E4}"/>
              </a:ext>
            </a:extLst>
          </p:cNvPr>
          <p:cNvSpPr txBox="1"/>
          <p:nvPr/>
        </p:nvSpPr>
        <p:spPr>
          <a:xfrm>
            <a:off x="2585249" y="3771783"/>
            <a:ext cx="6873544" cy="830997"/>
          </a:xfrm>
          <a:prstGeom prst="rect">
            <a:avLst/>
          </a:prstGeom>
          <a:noFill/>
        </p:spPr>
        <p:txBody>
          <a:bodyPr wrap="square" rtlCol="0">
            <a:spAutoFit/>
          </a:bodyPr>
          <a:lstStyle/>
          <a:p>
            <a:r>
              <a:rPr lang="zh-CN" altLang="en-US" sz="2400" b="1" dirty="0">
                <a:solidFill>
                  <a:prstClr val="black"/>
                </a:solidFill>
                <a:latin typeface="华文楷体" panose="02010600040101010101" pitchFamily="2" charset="-122"/>
                <a:ea typeface="华文楷体" panose="02010600040101010101" pitchFamily="2" charset="-122"/>
              </a:rPr>
              <a:t>        作用：文化载体承载、表达和展现着文化的内容。</a:t>
            </a:r>
          </a:p>
        </p:txBody>
      </p:sp>
      <p:sp>
        <p:nvSpPr>
          <p:cNvPr id="11" name="文本框 10">
            <a:extLst>
              <a:ext uri="{FF2B5EF4-FFF2-40B4-BE49-F238E27FC236}">
                <a16:creationId xmlns:a16="http://schemas.microsoft.com/office/drawing/2014/main" id="{61F3255B-79EC-49F4-8496-B2C3154AD877}"/>
              </a:ext>
            </a:extLst>
          </p:cNvPr>
          <p:cNvSpPr txBox="1"/>
          <p:nvPr/>
        </p:nvSpPr>
        <p:spPr>
          <a:xfrm>
            <a:off x="2659228" y="4803605"/>
            <a:ext cx="6873544" cy="830997"/>
          </a:xfrm>
          <a:prstGeom prst="rect">
            <a:avLst/>
          </a:prstGeom>
          <a:noFill/>
        </p:spPr>
        <p:txBody>
          <a:bodyPr wrap="square" rtlCol="0">
            <a:spAutoFit/>
          </a:bodyPr>
          <a:lstStyle/>
          <a:p>
            <a:r>
              <a:rPr lang="zh-CN" altLang="en-US" sz="2400" b="1" dirty="0">
                <a:solidFill>
                  <a:prstClr val="black"/>
                </a:solidFill>
                <a:latin typeface="华文楷体" panose="02010600040101010101" pitchFamily="2" charset="-122"/>
                <a:ea typeface="华文楷体" panose="02010600040101010101" pitchFamily="2" charset="-122"/>
              </a:rPr>
              <a:t>       形式：文化载体是多种多样的，器物、行为、制度、民俗等都是文化的载体。</a:t>
            </a:r>
          </a:p>
        </p:txBody>
      </p:sp>
      <p:sp>
        <p:nvSpPr>
          <p:cNvPr id="12" name="文本框 11">
            <a:extLst>
              <a:ext uri="{FF2B5EF4-FFF2-40B4-BE49-F238E27FC236}">
                <a16:creationId xmlns:a16="http://schemas.microsoft.com/office/drawing/2014/main" id="{BE86FD1E-3931-4644-9654-1AC6335916A6}"/>
              </a:ext>
            </a:extLst>
          </p:cNvPr>
          <p:cNvSpPr txBox="1"/>
          <p:nvPr/>
        </p:nvSpPr>
        <p:spPr>
          <a:xfrm>
            <a:off x="5184140" y="1732816"/>
            <a:ext cx="2770640" cy="523220"/>
          </a:xfrm>
          <a:prstGeom prst="rect">
            <a:avLst/>
          </a:prstGeom>
          <a:noFill/>
        </p:spPr>
        <p:txBody>
          <a:bodyPr wrap="square" rtlCol="0">
            <a:spAutoFit/>
          </a:bodyPr>
          <a:lstStyle/>
          <a:p>
            <a:pPr algn="ctr">
              <a:spcBef>
                <a:spcPct val="0"/>
              </a:spcBef>
              <a:spcAft>
                <a:spcPct val="0"/>
              </a:spcAft>
              <a:defRPr/>
            </a:pPr>
            <a:r>
              <a:rPr lang="zh-CN" altLang="en-US" sz="2800" b="1" dirty="0">
                <a:solidFill>
                  <a:prstClr val="black"/>
                </a:solidFill>
                <a:latin typeface="黑体" panose="02010609060101010101" pitchFamily="49" charset="-122"/>
                <a:ea typeface="黑体" panose="02010609060101010101" pitchFamily="49" charset="-122"/>
              </a:rPr>
              <a:t>文化载体</a:t>
            </a:r>
          </a:p>
        </p:txBody>
      </p:sp>
    </p:spTree>
    <p:extLst>
      <p:ext uri="{BB962C8B-B14F-4D97-AF65-F5344CB8AC3E}">
        <p14:creationId xmlns:p14="http://schemas.microsoft.com/office/powerpoint/2010/main" val="3224551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72768" y="3005262"/>
            <a:ext cx="5341772" cy="540000"/>
            <a:chOff x="996173" y="2188583"/>
            <a:chExt cx="5341772" cy="540000"/>
          </a:xfrm>
        </p:grpSpPr>
        <p:grpSp>
          <p:nvGrpSpPr>
            <p:cNvPr id="18" name="组合 17"/>
            <p:cNvGrpSpPr/>
            <p:nvPr/>
          </p:nvGrpSpPr>
          <p:grpSpPr>
            <a:xfrm>
              <a:off x="996173" y="2188583"/>
              <a:ext cx="3287795" cy="540000"/>
              <a:chOff x="1635964" y="1686127"/>
              <a:chExt cx="3662867" cy="601602"/>
            </a:xfrm>
          </p:grpSpPr>
          <p:sp>
            <p:nvSpPr>
              <p:cNvPr id="19" name="圆角矩形 18"/>
              <p:cNvSpPr/>
              <p:nvPr/>
            </p:nvSpPr>
            <p:spPr>
              <a:xfrm>
                <a:off x="1852333" y="1729911"/>
                <a:ext cx="3446498"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1" name="文本框 20"/>
            <p:cNvSpPr txBox="1"/>
            <p:nvPr/>
          </p:nvSpPr>
          <p:spPr>
            <a:xfrm>
              <a:off x="1622824" y="2240248"/>
              <a:ext cx="4715121" cy="461665"/>
            </a:xfrm>
            <a:prstGeom prst="rect">
              <a:avLst/>
            </a:prstGeom>
            <a:noFill/>
          </p:spPr>
          <p:txBody>
            <a:bodyPr wrap="square" rtlCol="0">
              <a:spAutoFit/>
            </a:bodyPr>
            <a:lstStyle/>
            <a:p>
              <a:r>
                <a:rPr lang="zh-CN" altLang="en-US" sz="2400" b="1" dirty="0">
                  <a:solidFill>
                    <a:prstClr val="white"/>
                  </a:solidFill>
                  <a:latin typeface="华文楷体" panose="02010600040101010101" pitchFamily="2" charset="-122"/>
                  <a:ea typeface="华文楷体" panose="02010600040101010101" pitchFamily="2" charset="-122"/>
                </a:rPr>
                <a:t>什么是文化</a:t>
              </a:r>
            </a:p>
          </p:txBody>
        </p:sp>
      </p:grpSp>
      <p:sp>
        <p:nvSpPr>
          <p:cNvPr id="31" name="标题 27"/>
          <p:cNvSpPr>
            <a:spLocks noGrp="1"/>
          </p:cNvSpPr>
          <p:nvPr>
            <p:ph type="title"/>
          </p:nvPr>
        </p:nvSpPr>
        <p:spPr>
          <a:xfrm>
            <a:off x="2938279" y="1788863"/>
            <a:ext cx="6105165" cy="474029"/>
          </a:xfrm>
        </p:spPr>
        <p:txBody>
          <a:bodyPr>
            <a:noAutofit/>
          </a:bodyPr>
          <a:lstStyle/>
          <a:p>
            <a:r>
              <a:rPr lang="zh-CN" altLang="en-US" sz="3200" dirty="0">
                <a:latin typeface="黑体" panose="02010609060101010101" pitchFamily="49" charset="-122"/>
                <a:ea typeface="黑体" panose="02010609060101010101" pitchFamily="49" charset="-122"/>
              </a:rPr>
              <a:t>第一框 文化的内涵与功能</a:t>
            </a:r>
          </a:p>
        </p:txBody>
      </p:sp>
      <p:grpSp>
        <p:nvGrpSpPr>
          <p:cNvPr id="2" name="组合 1"/>
          <p:cNvGrpSpPr/>
          <p:nvPr/>
        </p:nvGrpSpPr>
        <p:grpSpPr>
          <a:xfrm>
            <a:off x="3948900" y="4855529"/>
            <a:ext cx="5389508" cy="540000"/>
            <a:chOff x="996172" y="3505024"/>
            <a:chExt cx="5389508" cy="540000"/>
          </a:xfrm>
        </p:grpSpPr>
        <p:grpSp>
          <p:nvGrpSpPr>
            <p:cNvPr id="28" name="组合 27"/>
            <p:cNvGrpSpPr/>
            <p:nvPr/>
          </p:nvGrpSpPr>
          <p:grpSpPr>
            <a:xfrm>
              <a:off x="996172" y="3505024"/>
              <a:ext cx="3287795" cy="540000"/>
              <a:chOff x="1635964" y="1686127"/>
              <a:chExt cx="3662867" cy="601602"/>
            </a:xfrm>
          </p:grpSpPr>
          <p:sp>
            <p:nvSpPr>
              <p:cNvPr id="29" name="圆角矩形 28"/>
              <p:cNvSpPr/>
              <p:nvPr/>
            </p:nvSpPr>
            <p:spPr>
              <a:xfrm>
                <a:off x="1852333" y="1729911"/>
                <a:ext cx="3446498"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8614181">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2" name="文本框 31"/>
            <p:cNvSpPr txBox="1"/>
            <p:nvPr/>
          </p:nvSpPr>
          <p:spPr>
            <a:xfrm>
              <a:off x="1670559" y="3544325"/>
              <a:ext cx="4715121" cy="461665"/>
            </a:xfrm>
            <a:prstGeom prst="rect">
              <a:avLst/>
            </a:prstGeom>
            <a:noFill/>
          </p:spPr>
          <p:txBody>
            <a:bodyPr wrap="square" rtlCol="0">
              <a:spAutoFit/>
            </a:bodyPr>
            <a:lstStyle/>
            <a:p>
              <a:r>
                <a:rPr lang="zh-CN" altLang="en-US" sz="2400" b="1" dirty="0">
                  <a:solidFill>
                    <a:schemeClr val="bg1"/>
                  </a:solidFill>
                  <a:latin typeface="华文楷体" panose="02010600040101010101" pitchFamily="2" charset="-122"/>
                  <a:ea typeface="华文楷体" panose="02010600040101010101" pitchFamily="2" charset="-122"/>
                </a:rPr>
                <a:t>文化的功能</a:t>
              </a:r>
            </a:p>
          </p:txBody>
        </p:sp>
      </p:grpSp>
    </p:spTree>
    <p:extLst>
      <p:ext uri="{BB962C8B-B14F-4D97-AF65-F5344CB8AC3E}">
        <p14:creationId xmlns:p14="http://schemas.microsoft.com/office/powerpoint/2010/main" val="4203809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26717B-62FF-4595-8E7A-41CF44BD4DA2}"/>
              </a:ext>
            </a:extLst>
          </p:cNvPr>
          <p:cNvSpPr>
            <a:spLocks noGrp="1"/>
          </p:cNvSpPr>
          <p:nvPr>
            <p:ph type="title"/>
          </p:nvPr>
        </p:nvSpPr>
        <p:spPr>
          <a:xfrm>
            <a:off x="2965498" y="1563997"/>
            <a:ext cx="2159643" cy="610102"/>
          </a:xfrm>
        </p:spPr>
        <p:txBody>
          <a:bodyPr>
            <a:normAutofit/>
          </a:bodyPr>
          <a:lstStyle/>
          <a:p>
            <a:r>
              <a:rPr lang="zh-CN" altLang="en-US" sz="3200" dirty="0">
                <a:latin typeface="黑体" panose="02010609060101010101" pitchFamily="49" charset="-122"/>
                <a:ea typeface="黑体" panose="02010609060101010101" pitchFamily="49" charset="-122"/>
              </a:rPr>
              <a:t>相关链接</a:t>
            </a:r>
          </a:p>
        </p:txBody>
      </p:sp>
      <p:sp>
        <p:nvSpPr>
          <p:cNvPr id="3" name="内容占位符 2">
            <a:extLst>
              <a:ext uri="{FF2B5EF4-FFF2-40B4-BE49-F238E27FC236}">
                <a16:creationId xmlns:a16="http://schemas.microsoft.com/office/drawing/2014/main" id="{B7E00E84-52FE-425D-A390-24BA12EE4FD7}"/>
              </a:ext>
            </a:extLst>
          </p:cNvPr>
          <p:cNvSpPr>
            <a:spLocks noGrp="1"/>
          </p:cNvSpPr>
          <p:nvPr>
            <p:ph idx="1"/>
          </p:nvPr>
        </p:nvSpPr>
        <p:spPr>
          <a:xfrm>
            <a:off x="2993470" y="2454322"/>
            <a:ext cx="6622648" cy="2804430"/>
          </a:xfrm>
        </p:spPr>
        <p:txBody>
          <a:bodyPr>
            <a:normAutofit/>
          </a:bodyPr>
          <a:lstStyle/>
          <a:p>
            <a:pPr marL="0" indent="0">
              <a:lnSpc>
                <a:spcPct val="150000"/>
              </a:lnSpc>
              <a:buNone/>
            </a:pPr>
            <a:r>
              <a:rPr lang="zh-CN" altLang="en-US" sz="2400" b="1" dirty="0"/>
              <a:t>        人类所从事的物质生产活动及其结果都不是文化本身，其体现和传导出来的思想、价值观、审美、意境和精神追求等才是文化。器物、行为、制度等是文化的载体，不是文化本身。</a:t>
            </a:r>
          </a:p>
        </p:txBody>
      </p:sp>
    </p:spTree>
    <p:extLst>
      <p:ext uri="{BB962C8B-B14F-4D97-AF65-F5344CB8AC3E}">
        <p14:creationId xmlns:p14="http://schemas.microsoft.com/office/powerpoint/2010/main" val="27473457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3450869" y="2233768"/>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6E83B5A3-CB82-4FF9-ABAB-45961DE1CE6E}"/>
              </a:ext>
            </a:extLst>
          </p:cNvPr>
          <p:cNvSpPr txBox="1"/>
          <p:nvPr/>
        </p:nvSpPr>
        <p:spPr>
          <a:xfrm>
            <a:off x="4228961" y="1709863"/>
            <a:ext cx="2992484" cy="523220"/>
          </a:xfrm>
          <a:prstGeom prst="rect">
            <a:avLst/>
          </a:prstGeom>
          <a:noFill/>
        </p:spPr>
        <p:txBody>
          <a:bodyPr wrap="square" rtlCol="0">
            <a:spAutoFit/>
          </a:bodyPr>
          <a:lstStyle/>
          <a:p>
            <a:r>
              <a:rPr lang="zh-CN" altLang="en-US" sz="2800" b="1" dirty="0">
                <a:solidFill>
                  <a:prstClr val="black"/>
                </a:solidFill>
                <a:latin typeface="黑体" panose="02010609060101010101" pitchFamily="49" charset="-122"/>
                <a:ea typeface="黑体" panose="02010609060101010101" pitchFamily="49" charset="-122"/>
              </a:rPr>
              <a:t>阅读与思考（二）</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5" name="矩形 4">
            <a:extLst>
              <a:ext uri="{FF2B5EF4-FFF2-40B4-BE49-F238E27FC236}">
                <a16:creationId xmlns:a16="http://schemas.microsoft.com/office/drawing/2014/main" id="{53FE19B2-9CD2-4A45-A7D1-3C5AC53976AD}"/>
              </a:ext>
            </a:extLst>
          </p:cNvPr>
          <p:cNvSpPr>
            <a:spLocks noChangeAspect="1"/>
          </p:cNvSpPr>
          <p:nvPr/>
        </p:nvSpPr>
        <p:spPr>
          <a:xfrm>
            <a:off x="3021258" y="2652048"/>
            <a:ext cx="6701097" cy="2308324"/>
          </a:xfrm>
          <a:prstGeom prst="rect">
            <a:avLst/>
          </a:prstGeom>
        </p:spPr>
        <p:txBody>
          <a:bodyPr wrap="square">
            <a:spAutoFit/>
          </a:bodyPr>
          <a:lstStyle/>
          <a:p>
            <a:pPr indent="266700">
              <a:lnSpc>
                <a:spcPct val="150000"/>
              </a:lnSpc>
              <a:tabLst>
                <a:tab pos="1029335" algn="l"/>
                <a:tab pos="1850390" algn="l"/>
                <a:tab pos="2538095" algn="l"/>
                <a:tab pos="3221990" algn="l"/>
              </a:tabLst>
            </a:pP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材料一：</a:t>
            </a:r>
            <a:r>
              <a:rPr lang="en-US"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文</a:t>
            </a:r>
            <a:r>
              <a:rPr lang="en-US"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的本义</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指各色交错的纹理。</a:t>
            </a:r>
            <a:endParaRPr lang="en-US"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a:p>
            <a:pPr indent="266700">
              <a:lnSpc>
                <a:spcPct val="150000"/>
              </a:lnSpc>
              <a:tabLst>
                <a:tab pos="1029335" algn="l"/>
                <a:tab pos="1850390" algn="l"/>
                <a:tab pos="2538095" algn="l"/>
                <a:tab pos="3221990" algn="l"/>
              </a:tabLst>
            </a:pP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《周易》中说</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物相杂</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故曰文。</a:t>
            </a:r>
            <a:r>
              <a:rPr lang="en-US"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p>
          <a:p>
            <a:pPr indent="266700">
              <a:lnSpc>
                <a:spcPct val="150000"/>
              </a:lnSpc>
              <a:tabLst>
                <a:tab pos="1029335" algn="l"/>
                <a:tab pos="1850390" algn="l"/>
                <a:tab pos="2538095" algn="l"/>
                <a:tab pos="3221990" algn="l"/>
              </a:tabLst>
            </a:pP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《礼记》中说</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五色成文而不乱。</a:t>
            </a:r>
            <a:r>
              <a:rPr lang="en-US"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p>
          <a:p>
            <a:pPr indent="266700">
              <a:lnSpc>
                <a:spcPct val="150000"/>
              </a:lnSpc>
              <a:tabLst>
                <a:tab pos="1029335" algn="l"/>
                <a:tab pos="1850390" algn="l"/>
                <a:tab pos="2538095" algn="l"/>
                <a:tab pos="3221990" algn="l"/>
              </a:tabLst>
            </a:pP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《说文解字》中说</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文</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错画也</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象交</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文</a:t>
            </a:r>
            <a:r>
              <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755506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3948152" y="208985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92E8B0F2-9EDE-43C9-B9EB-99EB3A023CF2}"/>
              </a:ext>
            </a:extLst>
          </p:cNvPr>
          <p:cNvSpPr>
            <a:spLocks noChangeAspect="1"/>
          </p:cNvSpPr>
          <p:nvPr/>
        </p:nvSpPr>
        <p:spPr>
          <a:xfrm>
            <a:off x="2917802" y="2514895"/>
            <a:ext cx="6587088" cy="2412199"/>
          </a:xfrm>
          <a:prstGeom prst="rect">
            <a:avLst/>
          </a:prstGeom>
        </p:spPr>
        <p:txBody>
          <a:bodyPr wrap="square">
            <a:spAutoFit/>
          </a:bodyPr>
          <a:lstStyle/>
          <a:p>
            <a:pPr marL="0" marR="0" lvl="0" indent="266700" algn="l" defTabSz="914400" rtl="0" eaLnBrk="1" fontAlgn="auto" latinLnBrk="0" hangingPunct="1">
              <a:lnSpc>
                <a:spcPct val="120000"/>
              </a:lnSpc>
              <a:spcBef>
                <a:spcPts val="0"/>
              </a:spcBef>
              <a:spcAft>
                <a:spcPts val="0"/>
              </a:spcAft>
              <a:buClrTx/>
              <a:buSzTx/>
              <a:buFontTx/>
              <a:buNone/>
              <a:tabLst>
                <a:tab pos="1029335" algn="l"/>
                <a:tab pos="1850390" algn="l"/>
                <a:tab pos="2538095" algn="l"/>
                <a:tab pos="3221990" algn="l"/>
              </a:tabLst>
              <a:defRPr/>
            </a:pP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    材料二：</a:t>
            </a:r>
            <a:r>
              <a:rPr kumimoji="0" lang="en-US"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化</a:t>
            </a:r>
            <a:r>
              <a:rPr kumimoji="0" lang="en-US"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甲骨文写作</a:t>
            </a:r>
            <a:r>
              <a:rPr kumimoji="0" lang="en-US"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        </a:t>
            </a:r>
            <a:r>
              <a:rPr lang="zh-CN" altLang="en-US" sz="2400" b="1" dirty="0">
                <a:solidFill>
                  <a:srgbClr val="000000"/>
                </a:solidFill>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左边为头朝下倒立的人</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右边为头朝上站立的人</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其</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义</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为变化。《说文解字》释为</a:t>
            </a:r>
            <a:r>
              <a:rPr kumimoji="0" lang="en-US"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化</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教行也。</a:t>
            </a:r>
            <a:r>
              <a:rPr kumimoji="0" lang="en-US"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endPar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endParaRPr>
          </a:p>
          <a:p>
            <a:pPr marL="0" marR="0" lvl="0" indent="266700" algn="l" defTabSz="914400" rtl="0" eaLnBrk="1" fontAlgn="auto" latinLnBrk="0" hangingPunct="1">
              <a:lnSpc>
                <a:spcPct val="120000"/>
              </a:lnSpc>
              <a:spcBef>
                <a:spcPts val="0"/>
              </a:spcBef>
              <a:spcAft>
                <a:spcPts val="0"/>
              </a:spcAft>
              <a:buClrTx/>
              <a:buSzTx/>
              <a:buFontTx/>
              <a:buNone/>
              <a:tabLst>
                <a:tab pos="1029335" algn="l"/>
                <a:tab pos="1850390" algn="l"/>
                <a:tab pos="2538095" algn="l"/>
                <a:tab pos="3221990" algn="l"/>
              </a:tabLst>
              <a:defRPr/>
            </a:pPr>
            <a:r>
              <a:rPr kumimoji="0" lang="en-US" altLang="zh-CN" sz="28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p>
          <a:p>
            <a:pPr marL="0" marR="0" lvl="0" indent="266700" algn="l" defTabSz="914400" rtl="0" eaLnBrk="1" fontAlgn="auto" latinLnBrk="0" hangingPunct="1">
              <a:lnSpc>
                <a:spcPct val="120000"/>
              </a:lnSpc>
              <a:spcBef>
                <a:spcPts val="0"/>
              </a:spcBef>
              <a:spcAft>
                <a:spcPts val="0"/>
              </a:spcAft>
              <a:buClrTx/>
              <a:buSzTx/>
              <a:buFontTx/>
              <a:buNone/>
              <a:tabLst>
                <a:tab pos="1029335" algn="l"/>
                <a:tab pos="1850390" algn="l"/>
                <a:tab pos="2538095" algn="l"/>
                <a:tab pos="3221990" algn="l"/>
              </a:tabLst>
              <a:defRPr/>
            </a:pPr>
            <a:r>
              <a:rPr lang="en-US" altLang="zh-CN" sz="28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结合上述材料谈谈</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r>
              <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文化有什么功能</a:t>
            </a:r>
            <a:r>
              <a:rPr kumimoji="0" lang="zh-CN" altLang="en-US"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rPr>
              <a:t>？</a:t>
            </a:r>
            <a:endParaRPr kumimoji="0" lang="zh-CN" altLang="zh-CN" sz="2400" b="1" i="0" u="none" strike="noStrike" kern="1200" cap="none" spc="0" normalizeH="0" baseline="0" noProof="0" dirty="0">
              <a:ln>
                <a:noFill/>
              </a:ln>
              <a:solidFill>
                <a:srgbClr val="000000"/>
              </a:solidFill>
              <a:effectLst/>
              <a:uLnTx/>
              <a:uFillTx/>
              <a:latin typeface="华文楷体" panose="02010600040101010101" pitchFamily="2" charset="-122"/>
              <a:ea typeface="华文楷体" panose="0201060004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4FB2B903-5760-41FC-94CE-38489E79C54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520" b="4520"/>
          <a:stretch/>
        </p:blipFill>
        <p:spPr>
          <a:xfrm>
            <a:off x="7624288" y="2514895"/>
            <a:ext cx="490467" cy="498696"/>
          </a:xfrm>
          <a:prstGeom prst="rect">
            <a:avLst/>
          </a:prstGeom>
        </p:spPr>
      </p:pic>
      <p:sp>
        <p:nvSpPr>
          <p:cNvPr id="10" name="文本框 9">
            <a:extLst>
              <a:ext uri="{FF2B5EF4-FFF2-40B4-BE49-F238E27FC236}">
                <a16:creationId xmlns:a16="http://schemas.microsoft.com/office/drawing/2014/main" id="{6E83B5A3-CB82-4FF9-ABAB-45961DE1CE6E}"/>
              </a:ext>
            </a:extLst>
          </p:cNvPr>
          <p:cNvSpPr txBox="1"/>
          <p:nvPr/>
        </p:nvSpPr>
        <p:spPr>
          <a:xfrm>
            <a:off x="4726244" y="1565952"/>
            <a:ext cx="299248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rPr>
              <a:t>阅读与思考（二）</a:t>
            </a:r>
            <a:endParaRPr kumimoji="0" lang="zh-CN" altLang="en-US" sz="30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endParaRPr>
          </a:p>
        </p:txBody>
      </p:sp>
    </p:spTree>
    <p:extLst>
      <p:ext uri="{BB962C8B-B14F-4D97-AF65-F5344CB8AC3E}">
        <p14:creationId xmlns:p14="http://schemas.microsoft.com/office/powerpoint/2010/main" val="408953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id="{FC653050-E47D-48CD-823E-0DE3FB2E721E}"/>
              </a:ext>
            </a:extLst>
          </p:cNvPr>
          <p:cNvCxnSpPr/>
          <p:nvPr/>
        </p:nvCxnSpPr>
        <p:spPr>
          <a:xfrm flipV="1">
            <a:off x="3804572" y="237862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D4505FE0-BF47-416C-BB2B-FE495FAA2D42}"/>
              </a:ext>
            </a:extLst>
          </p:cNvPr>
          <p:cNvGrpSpPr/>
          <p:nvPr/>
        </p:nvGrpSpPr>
        <p:grpSpPr>
          <a:xfrm>
            <a:off x="3241861" y="2004870"/>
            <a:ext cx="562711" cy="584774"/>
            <a:chOff x="2121873" y="1511588"/>
            <a:chExt cx="445481" cy="469613"/>
          </a:xfrm>
        </p:grpSpPr>
        <p:sp>
          <p:nvSpPr>
            <p:cNvPr id="16" name="矩形 15">
              <a:extLst>
                <a:ext uri="{FF2B5EF4-FFF2-40B4-BE49-F238E27FC236}">
                  <a16:creationId xmlns:a16="http://schemas.microsoft.com/office/drawing/2014/main" id="{322D3AF5-E6A9-40A6-AB1C-3F6D6D4614D2}"/>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a:extLst>
                <a:ext uri="{FF2B5EF4-FFF2-40B4-BE49-F238E27FC236}">
                  <a16:creationId xmlns:a16="http://schemas.microsoft.com/office/drawing/2014/main" id="{83999688-1BD7-46B7-A480-A6932E111F5A}"/>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18" name="文本框 5">
            <a:extLst>
              <a:ext uri="{FF2B5EF4-FFF2-40B4-BE49-F238E27FC236}">
                <a16:creationId xmlns:a16="http://schemas.microsoft.com/office/drawing/2014/main" id="{C8025E79-59F7-4EDC-9CD1-2947676C94F6}"/>
              </a:ext>
            </a:extLst>
          </p:cNvPr>
          <p:cNvSpPr>
            <a:spLocks noChangeArrowheads="1"/>
          </p:cNvSpPr>
          <p:nvPr>
            <p:custDataLst>
              <p:tags r:id="rId1"/>
            </p:custDataLst>
          </p:nvPr>
        </p:nvSpPr>
        <p:spPr bwMode="auto">
          <a:xfrm>
            <a:off x="4542453" y="1793852"/>
            <a:ext cx="3202741" cy="584775"/>
          </a:xfrm>
          <a:prstGeom prst="rect">
            <a:avLst/>
          </a:prstGeom>
          <a:noFill/>
          <a:ln w="9525" algn="ctr">
            <a:noFill/>
            <a:miter lim="800000"/>
          </a:ln>
        </p:spPr>
        <p:txBody>
          <a:bodyPr wrap="square">
            <a:spAutoFit/>
          </a:bodyPr>
          <a:lstStyle/>
          <a:p>
            <a:pPr defTabSz="684213"/>
            <a:r>
              <a:rPr lang="zh-CN" altLang="en-US" sz="3200" b="1" dirty="0">
                <a:latin typeface="黑体" panose="02010609060101010101" pitchFamily="49" charset="-122"/>
                <a:ea typeface="黑体" panose="02010609060101010101" pitchFamily="49" charset="-122"/>
                <a:cs typeface="+mj-cs"/>
                <a:sym typeface="等线" charset="-122"/>
              </a:rPr>
              <a:t>文化的功能</a:t>
            </a:r>
            <a:endParaRPr lang="zh-CN" altLang="en-US" sz="3200" b="1" dirty="0">
              <a:latin typeface="黑体" panose="02010609060101010101" pitchFamily="49" charset="-122"/>
              <a:ea typeface="黑体" panose="02010609060101010101" pitchFamily="49" charset="-122"/>
              <a:cs typeface="+mj-cs"/>
            </a:endParaRPr>
          </a:p>
        </p:txBody>
      </p:sp>
      <p:sp>
        <p:nvSpPr>
          <p:cNvPr id="19" name="矩形 18">
            <a:extLst>
              <a:ext uri="{FF2B5EF4-FFF2-40B4-BE49-F238E27FC236}">
                <a16:creationId xmlns:a16="http://schemas.microsoft.com/office/drawing/2014/main" id="{2C51D6D2-78C9-4183-A2DD-5394CF267599}"/>
              </a:ext>
            </a:extLst>
          </p:cNvPr>
          <p:cNvSpPr/>
          <p:nvPr/>
        </p:nvSpPr>
        <p:spPr>
          <a:xfrm>
            <a:off x="2540488" y="3373920"/>
            <a:ext cx="6933296" cy="1323439"/>
          </a:xfrm>
          <a:prstGeom prst="rect">
            <a:avLst/>
          </a:prstGeom>
        </p:spPr>
        <p:txBody>
          <a:bodyPr wrap="square">
            <a:spAutoFit/>
          </a:bodyPr>
          <a:lstStyle/>
          <a:p>
            <a:pPr>
              <a:lnSpc>
                <a:spcPct val="150000"/>
              </a:lnSpc>
            </a:pPr>
            <a:r>
              <a:rPr lang="zh-CN" altLang="en-US" dirty="0">
                <a:solidFill>
                  <a:srgbClr val="FF0000"/>
                </a:solidFill>
                <a:latin typeface="阿里巴巴普惠体 R" pitchFamily="18" charset="-122"/>
                <a:ea typeface="阿里巴巴普惠体 R" pitchFamily="18" charset="-122"/>
                <a:cs typeface="阿里巴巴普惠体 R" pitchFamily="18" charset="-122"/>
              </a:rPr>
              <a:t>　      </a:t>
            </a:r>
            <a:r>
              <a:rPr lang="zh-CN" altLang="en-US" sz="2800" b="1" dirty="0">
                <a:solidFill>
                  <a:prstClr val="black"/>
                </a:solidFill>
                <a:latin typeface="华文楷体" panose="02010600040101010101" pitchFamily="2" charset="-122"/>
                <a:ea typeface="华文楷体" panose="02010600040101010101" pitchFamily="2" charset="-122"/>
              </a:rPr>
              <a:t>文化具有引领风尚、教育人民、服务社会、推动发展的功能。</a:t>
            </a:r>
            <a:endParaRPr lang="zh-CN" altLang="en-US" sz="2400" b="1" dirty="0">
              <a:solidFill>
                <a:prstClr val="black"/>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521858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87AB447-8D1B-488D-9773-90DD604B313A}"/>
              </a:ext>
            </a:extLst>
          </p:cNvPr>
          <p:cNvSpPr/>
          <p:nvPr/>
        </p:nvSpPr>
        <p:spPr>
          <a:xfrm>
            <a:off x="2918152" y="1632808"/>
            <a:ext cx="6875298" cy="2616101"/>
          </a:xfrm>
          <a:prstGeom prst="rect">
            <a:avLst/>
          </a:prstGeom>
        </p:spPr>
        <p:txBody>
          <a:bodyPr wrap="square">
            <a:spAutoFit/>
          </a:bodyPr>
          <a:lstStyle/>
          <a:p>
            <a:pPr lvl="0">
              <a:lnSpc>
                <a:spcPct val="150000"/>
              </a:lnSpc>
              <a:defRPr/>
            </a:pPr>
            <a:r>
              <a:rPr kumimoji="0" lang="zh-CN" altLang="en-US" sz="1800" b="0" i="0" u="none" strike="noStrike" kern="1200" cap="none" spc="0" normalizeH="0" baseline="0" noProof="0" dirty="0">
                <a:ln>
                  <a:noFill/>
                </a:ln>
                <a:solidFill>
                  <a:srgbClr val="FF0000"/>
                </a:solidFill>
                <a:effectLst/>
                <a:uLnTx/>
                <a:uFillTx/>
                <a:latin typeface="阿里巴巴普惠体 R" pitchFamily="18" charset="-122"/>
                <a:ea typeface="阿里巴巴普惠体 R" pitchFamily="18" charset="-122"/>
                <a:cs typeface="阿里巴巴普惠体 R" pitchFamily="18" charset="-122"/>
              </a:rPr>
              <a:t>　       </a:t>
            </a:r>
            <a:r>
              <a:rPr kumimoji="0" lang="zh-CN" altLang="en-US" sz="28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rPr>
              <a:t>文化是民族的血脉和</a:t>
            </a:r>
            <a:r>
              <a:rPr lang="zh-CN" altLang="en-US" sz="2800" b="1" dirty="0">
                <a:solidFill>
                  <a:prstClr val="black"/>
                </a:solidFill>
                <a:latin typeface="华文楷体" panose="02010600040101010101" pitchFamily="2" charset="-122"/>
                <a:ea typeface="华文楷体" panose="02010600040101010101" pitchFamily="2" charset="-122"/>
              </a:rPr>
              <a:t>灵魂。文化兴国运兴，文化强国运强。当代中国，铸牢中华民族共同体意识，要以认同、传承和发展中华优秀文化为前提。</a:t>
            </a:r>
            <a:endParaRPr kumimoji="0" lang="zh-CN" altLang="en-US" sz="2400" b="1"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sp>
        <p:nvSpPr>
          <p:cNvPr id="11" name="内容占位符 2">
            <a:extLst>
              <a:ext uri="{FF2B5EF4-FFF2-40B4-BE49-F238E27FC236}">
                <a16:creationId xmlns:a16="http://schemas.microsoft.com/office/drawing/2014/main" id="{8CF1DBD3-5CBD-4E69-B469-2290815ADEB5}"/>
              </a:ext>
            </a:extLst>
          </p:cNvPr>
          <p:cNvSpPr>
            <a:spLocks noGrp="1"/>
          </p:cNvSpPr>
          <p:nvPr>
            <p:ph idx="1"/>
          </p:nvPr>
        </p:nvSpPr>
        <p:spPr>
          <a:xfrm>
            <a:off x="3103348" y="5032284"/>
            <a:ext cx="7523480" cy="1292003"/>
          </a:xfrm>
        </p:spPr>
        <p:txBody>
          <a:bodyPr/>
          <a:lstStyle/>
          <a:p>
            <a:pPr marL="0" indent="0">
              <a:buNone/>
            </a:pPr>
            <a:r>
              <a:rPr lang="zh-CN" altLang="en-US" b="1" dirty="0"/>
              <a:t> 国家之魂，文以化之，文以铸之。</a:t>
            </a:r>
            <a:endParaRPr lang="en-US" altLang="zh-CN" b="1" dirty="0"/>
          </a:p>
          <a:p>
            <a:pPr marL="0" indent="0">
              <a:buNone/>
            </a:pPr>
            <a:r>
              <a:rPr lang="en-US" altLang="zh-CN" b="1" dirty="0"/>
              <a:t>                                                ——</a:t>
            </a:r>
            <a:r>
              <a:rPr lang="zh-CN" altLang="en-US" b="1" dirty="0"/>
              <a:t>习近平</a:t>
            </a:r>
          </a:p>
        </p:txBody>
      </p:sp>
    </p:spTree>
    <p:extLst>
      <p:ext uri="{BB962C8B-B14F-4D97-AF65-F5344CB8AC3E}">
        <p14:creationId xmlns:p14="http://schemas.microsoft.com/office/powerpoint/2010/main" val="3154722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7921E7A-9615-4B00-9D6D-FB93D0764AA9}"/>
              </a:ext>
            </a:extLst>
          </p:cNvPr>
          <p:cNvSpPr/>
          <p:nvPr/>
        </p:nvSpPr>
        <p:spPr>
          <a:xfrm>
            <a:off x="2961018" y="1369570"/>
            <a:ext cx="7161036" cy="954107"/>
          </a:xfrm>
          <a:prstGeom prst="rect">
            <a:avLst/>
          </a:prstGeom>
        </p:spPr>
        <p:txBody>
          <a:bodyPr wrap="square">
            <a:spAutoFit/>
          </a:bodyPr>
          <a:lstStyle/>
          <a:p>
            <a:r>
              <a:rPr lang="zh-CN" altLang="en-US" sz="2800" b="1" dirty="0">
                <a:latin typeface="华文楷体" panose="02010600040101010101" pitchFamily="2" charset="-122"/>
                <a:ea typeface="华文楷体" panose="02010600040101010101" pitchFamily="2" charset="-122"/>
              </a:rPr>
              <a:t>      “丝绸之路经济带”和“</a:t>
            </a:r>
            <a:r>
              <a:rPr lang="en-US" altLang="zh-CN" sz="2800" b="1" dirty="0">
                <a:latin typeface="华文楷体" panose="02010600040101010101" pitchFamily="2" charset="-122"/>
                <a:ea typeface="华文楷体" panose="02010600040101010101" pitchFamily="2" charset="-122"/>
              </a:rPr>
              <a:t>21</a:t>
            </a:r>
            <a:r>
              <a:rPr lang="zh-CN" altLang="en-US" sz="2800" b="1" dirty="0">
                <a:latin typeface="华文楷体" panose="02010600040101010101" pitchFamily="2" charset="-122"/>
                <a:ea typeface="华文楷体" panose="02010600040101010101" pitchFamily="2" charset="-122"/>
              </a:rPr>
              <a:t>世纪海上丝绸之路”是文化推动发展的体现。</a:t>
            </a:r>
          </a:p>
        </p:txBody>
      </p:sp>
      <p:pic>
        <p:nvPicPr>
          <p:cNvPr id="7" name="图片 6">
            <a:extLst>
              <a:ext uri="{FF2B5EF4-FFF2-40B4-BE49-F238E27FC236}">
                <a16:creationId xmlns:a16="http://schemas.microsoft.com/office/drawing/2014/main" id="{B4CB2678-D4BE-4428-BCFA-AC648F76A659}"/>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702" t="3486" r="50000" b="20300"/>
          <a:stretch/>
        </p:blipFill>
        <p:spPr>
          <a:xfrm>
            <a:off x="6724867" y="2323677"/>
            <a:ext cx="3909846" cy="2472959"/>
          </a:xfrm>
          <a:prstGeom prst="rect">
            <a:avLst/>
          </a:prstGeom>
        </p:spPr>
      </p:pic>
      <p:pic>
        <p:nvPicPr>
          <p:cNvPr id="9" name="图片 8">
            <a:extLst>
              <a:ext uri="{FF2B5EF4-FFF2-40B4-BE49-F238E27FC236}">
                <a16:creationId xmlns:a16="http://schemas.microsoft.com/office/drawing/2014/main" id="{5B54C279-E524-46E9-A163-722031CC785A}"/>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54589" t="2992" r="2120" b="19633"/>
          <a:stretch/>
        </p:blipFill>
        <p:spPr>
          <a:xfrm>
            <a:off x="2961018" y="2323678"/>
            <a:ext cx="3808468" cy="2433202"/>
          </a:xfrm>
          <a:prstGeom prst="rect">
            <a:avLst/>
          </a:prstGeom>
        </p:spPr>
      </p:pic>
      <p:sp>
        <p:nvSpPr>
          <p:cNvPr id="5" name="矩形 4">
            <a:extLst>
              <a:ext uri="{FF2B5EF4-FFF2-40B4-BE49-F238E27FC236}">
                <a16:creationId xmlns:a16="http://schemas.microsoft.com/office/drawing/2014/main" id="{87921E7A-9615-4B00-9D6D-FB93D0764AA9}"/>
              </a:ext>
            </a:extLst>
          </p:cNvPr>
          <p:cNvSpPr/>
          <p:nvPr/>
        </p:nvSpPr>
        <p:spPr>
          <a:xfrm>
            <a:off x="2961018" y="4756880"/>
            <a:ext cx="3690310" cy="707886"/>
          </a:xfrm>
          <a:prstGeom prst="rect">
            <a:avLst/>
          </a:prstGeom>
        </p:spPr>
        <p:txBody>
          <a:bodyPr wrap="square">
            <a:spAutoFit/>
          </a:bodyPr>
          <a:lstStyle/>
          <a:p>
            <a:r>
              <a:rPr lang="zh-CN" altLang="en-US" sz="2000" b="1" dirty="0">
                <a:latin typeface="华文楷体" panose="02010600040101010101" pitchFamily="2" charset="-122"/>
                <a:ea typeface="华文楷体" panose="02010600040101010101" pitchFamily="2" charset="-122"/>
              </a:rPr>
              <a:t>      在俄罗斯莫斯科成立的龙凤琴社的老师和学员琴箫合奏。</a:t>
            </a:r>
          </a:p>
        </p:txBody>
      </p:sp>
      <p:sp>
        <p:nvSpPr>
          <p:cNvPr id="8" name="矩形 7">
            <a:extLst>
              <a:ext uri="{FF2B5EF4-FFF2-40B4-BE49-F238E27FC236}">
                <a16:creationId xmlns:a16="http://schemas.microsoft.com/office/drawing/2014/main" id="{87921E7A-9615-4B00-9D6D-FB93D0764AA9}"/>
              </a:ext>
            </a:extLst>
          </p:cNvPr>
          <p:cNvSpPr/>
          <p:nvPr/>
        </p:nvSpPr>
        <p:spPr>
          <a:xfrm>
            <a:off x="6724867" y="4756880"/>
            <a:ext cx="3690310" cy="1015663"/>
          </a:xfrm>
          <a:prstGeom prst="rect">
            <a:avLst/>
          </a:prstGeom>
        </p:spPr>
        <p:txBody>
          <a:bodyPr wrap="square">
            <a:spAutoFit/>
          </a:bodyPr>
          <a:lstStyle/>
          <a:p>
            <a:r>
              <a:rPr lang="zh-CN" altLang="en-US" sz="2000" b="1" dirty="0">
                <a:latin typeface="华文楷体" panose="02010600040101010101" pitchFamily="2" charset="-122"/>
                <a:ea typeface="华文楷体" panose="02010600040101010101" pitchFamily="2" charset="-122"/>
              </a:rPr>
              <a:t>      吉尔吉斯斯坦学生在孔子学院举办的“孔子学院日”的文化体验区学习绘制京剧脸谱。</a:t>
            </a:r>
          </a:p>
        </p:txBody>
      </p:sp>
    </p:spTree>
    <p:extLst>
      <p:ext uri="{BB962C8B-B14F-4D97-AF65-F5344CB8AC3E}">
        <p14:creationId xmlns:p14="http://schemas.microsoft.com/office/powerpoint/2010/main" val="36932114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37"/>
          <p:cNvSpPr txBox="1"/>
          <p:nvPr>
            <p:custDataLst>
              <p:tags r:id="rId2"/>
            </p:custDataLst>
          </p:nvPr>
        </p:nvSpPr>
        <p:spPr>
          <a:xfrm>
            <a:off x="2275557" y="3420319"/>
            <a:ext cx="1693267" cy="830997"/>
          </a:xfrm>
          <a:prstGeom prst="rect">
            <a:avLst/>
          </a:prstGeom>
          <a:noFill/>
        </p:spPr>
        <p:txBody>
          <a:bodyPr wrap="square" rtlCol="0">
            <a:spAutoFit/>
          </a:bodyPr>
          <a:lstStyle/>
          <a:p>
            <a:pPr algn="ctr"/>
            <a:r>
              <a:rPr lang="zh-CN" altLang="en-US" sz="2400" b="1" dirty="0">
                <a:solidFill>
                  <a:schemeClr val="tx1"/>
                </a:solidFill>
                <a:effectLst/>
                <a:latin typeface="华文楷体" panose="02010600040101010101" pitchFamily="2" charset="-122"/>
                <a:ea typeface="华文楷体" panose="02010600040101010101" pitchFamily="2" charset="-122"/>
                <a:cs typeface="微软雅黑" panose="020B0503020204020204" charset="-122"/>
              </a:rPr>
              <a:t>文化的内涵与功能</a:t>
            </a:r>
          </a:p>
        </p:txBody>
      </p:sp>
      <p:sp>
        <p:nvSpPr>
          <p:cNvPr id="5" name="左大括号 18"/>
          <p:cNvSpPr/>
          <p:nvPr>
            <p:custDataLst>
              <p:tags r:id="rId3"/>
            </p:custDataLst>
          </p:nvPr>
        </p:nvSpPr>
        <p:spPr bwMode="auto">
          <a:xfrm>
            <a:off x="3731307" y="2537477"/>
            <a:ext cx="334645" cy="2404914"/>
          </a:xfrm>
          <a:prstGeom prst="leftBrace">
            <a:avLst>
              <a:gd name="adj1" fmla="val 11026"/>
              <a:gd name="adj2" fmla="val 5000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lIns="115413" tIns="57708" rIns="115413" bIns="57708" anchor="ctr"/>
          <a:lstStyle/>
          <a:p>
            <a:pPr algn="ctr"/>
            <a:endParaRPr lang="zh-CN" altLang="en-US" sz="2400">
              <a:latin typeface="华文楷体" panose="02010600040101010101" pitchFamily="2" charset="-122"/>
              <a:ea typeface="华文楷体" panose="02010600040101010101" pitchFamily="2" charset="-122"/>
            </a:endParaRPr>
          </a:p>
        </p:txBody>
      </p:sp>
      <p:sp>
        <p:nvSpPr>
          <p:cNvPr id="23" name="文本框 22"/>
          <p:cNvSpPr txBox="1"/>
          <p:nvPr>
            <p:custDataLst>
              <p:tags r:id="rId4"/>
            </p:custDataLst>
          </p:nvPr>
        </p:nvSpPr>
        <p:spPr>
          <a:xfrm>
            <a:off x="3968824" y="2315933"/>
            <a:ext cx="2095019" cy="461665"/>
          </a:xfrm>
          <a:prstGeom prst="rect">
            <a:avLst/>
          </a:prstGeom>
          <a:noFill/>
        </p:spPr>
        <p:txBody>
          <a:bodyPr wrap="square" rtlCol="0">
            <a:spAutoFit/>
          </a:bodyPr>
          <a:lstStyle/>
          <a:p>
            <a:pPr>
              <a:buClrTx/>
              <a:buSzTx/>
              <a:buFontTx/>
            </a:pPr>
            <a:r>
              <a:rPr lang="zh-CN" altLang="en-US" sz="2400" b="1" dirty="0">
                <a:effectLst/>
                <a:latin typeface="华文楷体" panose="02010600040101010101" pitchFamily="2" charset="-122"/>
                <a:ea typeface="华文楷体" panose="02010600040101010101" pitchFamily="2" charset="-122"/>
                <a:cs typeface="微软雅黑" panose="020B0503020204020204" charset="-122"/>
              </a:rPr>
              <a:t>什么是文化</a:t>
            </a:r>
            <a:endParaRPr lang="zh-CN" altLang="zh-CN" sz="2400" b="1" dirty="0">
              <a:effectLst/>
              <a:latin typeface="华文楷体" panose="02010600040101010101" pitchFamily="2" charset="-122"/>
              <a:ea typeface="华文楷体" panose="02010600040101010101" pitchFamily="2" charset="-122"/>
              <a:cs typeface="微软雅黑" panose="020B0503020204020204" charset="-122"/>
            </a:endParaRPr>
          </a:p>
        </p:txBody>
      </p:sp>
      <p:sp>
        <p:nvSpPr>
          <p:cNvPr id="2" name="左大括号 18"/>
          <p:cNvSpPr/>
          <p:nvPr>
            <p:custDataLst>
              <p:tags r:id="rId5"/>
            </p:custDataLst>
          </p:nvPr>
        </p:nvSpPr>
        <p:spPr bwMode="auto">
          <a:xfrm>
            <a:off x="5613430" y="1869018"/>
            <a:ext cx="334645" cy="1355494"/>
          </a:xfrm>
          <a:prstGeom prst="leftBrace">
            <a:avLst>
              <a:gd name="adj1" fmla="val 11026"/>
              <a:gd name="adj2" fmla="val 50000"/>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lIns="115413" tIns="57708" rIns="115413" bIns="57708" anchor="ctr"/>
          <a:lstStyle/>
          <a:p>
            <a:pPr algn="ctr"/>
            <a:endParaRPr lang="zh-CN" altLang="en-US" sz="2400">
              <a:latin typeface="华文楷体" panose="02010600040101010101" pitchFamily="2" charset="-122"/>
              <a:ea typeface="华文楷体" panose="02010600040101010101" pitchFamily="2" charset="-122"/>
            </a:endParaRPr>
          </a:p>
        </p:txBody>
      </p:sp>
      <p:sp>
        <p:nvSpPr>
          <p:cNvPr id="26" name="文本框 25"/>
          <p:cNvSpPr txBox="1"/>
          <p:nvPr>
            <p:custDataLst>
              <p:tags r:id="rId6"/>
            </p:custDataLst>
          </p:nvPr>
        </p:nvSpPr>
        <p:spPr>
          <a:xfrm>
            <a:off x="5948075" y="1761935"/>
            <a:ext cx="4754880" cy="1569660"/>
          </a:xfrm>
          <a:prstGeom prst="rect">
            <a:avLst/>
          </a:prstGeom>
          <a:noFill/>
        </p:spPr>
        <p:txBody>
          <a:bodyPr wrap="square" rtlCol="0">
            <a:spAutoFit/>
          </a:bodyPr>
          <a:lstStyle/>
          <a:p>
            <a:pPr algn="l">
              <a:buClrTx/>
              <a:buSzTx/>
              <a:buFontTx/>
            </a:pPr>
            <a:r>
              <a:rPr lang="zh-CN" altLang="zh-CN" sz="2400" b="1" dirty="0">
                <a:effectLst/>
                <a:latin typeface="华文楷体" panose="02010600040101010101" pitchFamily="2" charset="-122"/>
                <a:ea typeface="华文楷体" panose="02010600040101010101" pitchFamily="2" charset="-122"/>
                <a:cs typeface="微软雅黑" panose="020B0503020204020204" charset="-122"/>
              </a:rPr>
              <a:t>文化的</a:t>
            </a:r>
            <a:r>
              <a:rPr lang="zh-CN" altLang="en-US" sz="2400" b="1" dirty="0">
                <a:effectLst/>
                <a:latin typeface="华文楷体" panose="02010600040101010101" pitchFamily="2" charset="-122"/>
                <a:ea typeface="华文楷体" panose="02010600040101010101" pitchFamily="2" charset="-122"/>
                <a:cs typeface="微软雅黑" panose="020B0503020204020204" charset="-122"/>
              </a:rPr>
              <a:t>内涵（广义、狭义）</a:t>
            </a:r>
            <a:endParaRPr lang="zh-CN" altLang="zh-CN" sz="2400" b="1" dirty="0">
              <a:effectLst/>
              <a:latin typeface="华文楷体" panose="02010600040101010101" pitchFamily="2" charset="-122"/>
              <a:ea typeface="华文楷体" panose="02010600040101010101" pitchFamily="2" charset="-122"/>
              <a:cs typeface="微软雅黑" panose="020B0503020204020204" charset="-122"/>
            </a:endParaRPr>
          </a:p>
          <a:p>
            <a:pPr algn="l">
              <a:buClrTx/>
              <a:buSzTx/>
              <a:buFontTx/>
            </a:pPr>
            <a:r>
              <a:rPr lang="zh-CN" altLang="zh-CN" sz="2400" b="1" dirty="0">
                <a:effectLst/>
                <a:latin typeface="华文楷体" panose="02010600040101010101" pitchFamily="2" charset="-122"/>
                <a:ea typeface="华文楷体" panose="02010600040101010101" pitchFamily="2" charset="-122"/>
                <a:cs typeface="微软雅黑" panose="020B0503020204020204" charset="-122"/>
              </a:rPr>
              <a:t>文化与经济、政治</a:t>
            </a:r>
            <a:endParaRPr lang="en-US" altLang="zh-CN" sz="2400" b="1" dirty="0">
              <a:effectLst/>
              <a:latin typeface="华文楷体" panose="02010600040101010101" pitchFamily="2" charset="-122"/>
              <a:ea typeface="华文楷体" panose="02010600040101010101" pitchFamily="2" charset="-122"/>
              <a:cs typeface="微软雅黑" panose="020B0503020204020204" charset="-122"/>
            </a:endParaRPr>
          </a:p>
          <a:p>
            <a:pPr algn="l">
              <a:buClrTx/>
              <a:buSzTx/>
              <a:buFontTx/>
            </a:pPr>
            <a:r>
              <a:rPr lang="zh-CN" altLang="en-US" sz="2400" b="1" dirty="0">
                <a:latin typeface="华文楷体" panose="02010600040101010101" pitchFamily="2" charset="-122"/>
                <a:ea typeface="华文楷体" panose="02010600040101010101" pitchFamily="2" charset="-122"/>
                <a:cs typeface="微软雅黑" panose="020B0503020204020204" charset="-122"/>
              </a:rPr>
              <a:t>文化与文明</a:t>
            </a:r>
            <a:endParaRPr lang="en-US" altLang="zh-CN" sz="2400" b="1" dirty="0">
              <a:latin typeface="华文楷体" panose="02010600040101010101" pitchFamily="2" charset="-122"/>
              <a:ea typeface="华文楷体" panose="02010600040101010101" pitchFamily="2" charset="-122"/>
              <a:cs typeface="微软雅黑" panose="020B0503020204020204" charset="-122"/>
            </a:endParaRPr>
          </a:p>
          <a:p>
            <a:pPr algn="l">
              <a:buClrTx/>
              <a:buSzTx/>
              <a:buFontTx/>
            </a:pPr>
            <a:r>
              <a:rPr lang="zh-CN" altLang="zh-CN" sz="2400" b="1" dirty="0">
                <a:latin typeface="华文楷体" panose="02010600040101010101" pitchFamily="2" charset="-122"/>
                <a:ea typeface="华文楷体" panose="02010600040101010101" pitchFamily="2" charset="-122"/>
                <a:cs typeface="微软雅黑" panose="020B0503020204020204" charset="-122"/>
              </a:rPr>
              <a:t>文化</a:t>
            </a:r>
            <a:r>
              <a:rPr lang="zh-CN" altLang="en-US" sz="2400" b="1" dirty="0">
                <a:latin typeface="华文楷体" panose="02010600040101010101" pitchFamily="2" charset="-122"/>
                <a:ea typeface="华文楷体" panose="02010600040101010101" pitchFamily="2" charset="-122"/>
                <a:cs typeface="微软雅黑" panose="020B0503020204020204" charset="-122"/>
              </a:rPr>
              <a:t>要通过载体呈现出来</a:t>
            </a:r>
            <a:endParaRPr lang="zh-CN" altLang="zh-CN" sz="2400" b="1" dirty="0">
              <a:effectLst/>
              <a:latin typeface="华文楷体" panose="02010600040101010101" pitchFamily="2" charset="-122"/>
              <a:ea typeface="华文楷体" panose="02010600040101010101" pitchFamily="2" charset="-122"/>
              <a:cs typeface="微软雅黑" panose="020B0503020204020204" charset="-122"/>
            </a:endParaRPr>
          </a:p>
        </p:txBody>
      </p:sp>
      <p:sp>
        <p:nvSpPr>
          <p:cNvPr id="3" name="文本框 37"/>
          <p:cNvSpPr txBox="1"/>
          <p:nvPr>
            <p:custDataLst>
              <p:tags r:id="rId7"/>
            </p:custDataLst>
          </p:nvPr>
        </p:nvSpPr>
        <p:spPr>
          <a:xfrm>
            <a:off x="3968824" y="4711558"/>
            <a:ext cx="1860168" cy="461665"/>
          </a:xfrm>
          <a:prstGeom prst="rect">
            <a:avLst/>
          </a:prstGeom>
          <a:noFill/>
        </p:spPr>
        <p:txBody>
          <a:bodyPr wrap="square" rtlCol="0">
            <a:spAutoFit/>
          </a:bodyPr>
          <a:lstStyle/>
          <a:p>
            <a:pPr>
              <a:buClrTx/>
              <a:buSzTx/>
              <a:buFontTx/>
            </a:pPr>
            <a:r>
              <a:rPr lang="zh-CN" altLang="zh-CN" sz="2400" b="1" dirty="0">
                <a:solidFill>
                  <a:schemeClr val="tx1"/>
                </a:solidFill>
                <a:effectLst/>
                <a:latin typeface="华文楷体" panose="02010600040101010101" pitchFamily="2" charset="-122"/>
                <a:ea typeface="华文楷体" panose="02010600040101010101" pitchFamily="2" charset="-122"/>
                <a:cs typeface="微软雅黑" panose="020B0503020204020204" charset="-122"/>
              </a:rPr>
              <a:t>文化的功能</a:t>
            </a:r>
          </a:p>
        </p:txBody>
      </p:sp>
      <p:sp>
        <p:nvSpPr>
          <p:cNvPr id="9" name="文本框 8"/>
          <p:cNvSpPr txBox="1"/>
          <p:nvPr>
            <p:custDataLst>
              <p:tags r:id="rId8"/>
            </p:custDataLst>
          </p:nvPr>
        </p:nvSpPr>
        <p:spPr>
          <a:xfrm>
            <a:off x="5828992" y="4526891"/>
            <a:ext cx="5322086" cy="830997"/>
          </a:xfrm>
          <a:prstGeom prst="rect">
            <a:avLst/>
          </a:prstGeom>
          <a:noFill/>
        </p:spPr>
        <p:txBody>
          <a:bodyPr wrap="square" rtlCol="0">
            <a:spAutoFit/>
          </a:bodyPr>
          <a:lstStyle/>
          <a:p>
            <a:pPr algn="l">
              <a:buClrTx/>
              <a:buSzTx/>
            </a:pPr>
            <a:r>
              <a:rPr lang="zh-CN" altLang="zh-CN" sz="2400" b="1" dirty="0">
                <a:effectLst/>
                <a:latin typeface="华文楷体" panose="02010600040101010101" pitchFamily="2" charset="-122"/>
                <a:ea typeface="华文楷体" panose="02010600040101010101" pitchFamily="2" charset="-122"/>
                <a:cs typeface="微软雅黑" panose="020B0503020204020204" charset="-122"/>
                <a:sym typeface="+mn-ea"/>
              </a:rPr>
              <a:t>引领风尚、教育人民、</a:t>
            </a:r>
            <a:endParaRPr lang="en-US" altLang="zh-CN" sz="2400" b="1" dirty="0">
              <a:effectLst/>
              <a:latin typeface="华文楷体" panose="02010600040101010101" pitchFamily="2" charset="-122"/>
              <a:ea typeface="华文楷体" panose="02010600040101010101" pitchFamily="2" charset="-122"/>
              <a:cs typeface="微软雅黑" panose="020B0503020204020204" charset="-122"/>
              <a:sym typeface="+mn-ea"/>
            </a:endParaRPr>
          </a:p>
          <a:p>
            <a:pPr algn="l">
              <a:buClrTx/>
              <a:buSzTx/>
            </a:pPr>
            <a:r>
              <a:rPr lang="zh-CN" altLang="zh-CN" sz="2400" b="1" dirty="0">
                <a:effectLst/>
                <a:latin typeface="华文楷体" panose="02010600040101010101" pitchFamily="2" charset="-122"/>
                <a:ea typeface="华文楷体" panose="02010600040101010101" pitchFamily="2" charset="-122"/>
                <a:cs typeface="微软雅黑" panose="020B0503020204020204" charset="-122"/>
                <a:sym typeface="+mn-ea"/>
              </a:rPr>
              <a:t>服务社会、推动发展</a:t>
            </a:r>
          </a:p>
        </p:txBody>
      </p:sp>
      <p:sp>
        <p:nvSpPr>
          <p:cNvPr id="11" name="标题 1">
            <a:extLst>
              <a:ext uri="{FF2B5EF4-FFF2-40B4-BE49-F238E27FC236}">
                <a16:creationId xmlns:a16="http://schemas.microsoft.com/office/drawing/2014/main" id="{58C8B011-9FF8-4735-B470-2B723BE8EB70}"/>
              </a:ext>
            </a:extLst>
          </p:cNvPr>
          <p:cNvSpPr>
            <a:spLocks noGrp="1"/>
          </p:cNvSpPr>
          <p:nvPr>
            <p:ph type="title"/>
          </p:nvPr>
        </p:nvSpPr>
        <p:spPr>
          <a:xfrm>
            <a:off x="2463187" y="1395166"/>
            <a:ext cx="2095018" cy="696168"/>
          </a:xfrm>
        </p:spPr>
        <p:txBody>
          <a:bodyPr>
            <a:normAutofit/>
          </a:bodyPr>
          <a:lstStyle/>
          <a:p>
            <a:pPr algn="l"/>
            <a:r>
              <a:rPr lang="zh-CN" altLang="en-US" sz="3200" dirty="0"/>
              <a:t>课堂小结</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567012" y="2596831"/>
            <a:ext cx="6946420" cy="2809552"/>
          </a:xfrm>
          <a:prstGeom prst="rect">
            <a:avLst/>
          </a:prstGeom>
          <a:noFill/>
        </p:spPr>
        <p:txBody>
          <a:bodyPr wrap="square" rtlCol="0">
            <a:spAutoFit/>
          </a:bodyPr>
          <a:lstStyle/>
          <a:p>
            <a:pPr>
              <a:lnSpc>
                <a:spcPct val="150000"/>
              </a:lnSpc>
            </a:pPr>
            <a:r>
              <a:rPr lang="zh-CN" altLang="en-US" sz="2400" b="1" dirty="0">
                <a:solidFill>
                  <a:prstClr val="black"/>
                </a:solidFill>
                <a:latin typeface="华文楷体" panose="02010600040101010101" pitchFamily="2" charset="-122"/>
                <a:ea typeface="华文楷体" panose="02010600040101010101" pitchFamily="2" charset="-122"/>
              </a:rPr>
              <a:t>        材料一：“文化”在拉丁语中是“耕作”“栽培”的意思，属于物质生产的范畴。后来，文化的内涵由对禾苗的培植和化育，逐步延伸到对人的心灵和道德情操的培植和化育，从而成为集物质生产与精神生产于一体的概念。</a:t>
            </a:r>
            <a:endParaRPr lang="en-US" altLang="zh-CN" sz="2400" b="1" dirty="0">
              <a:solidFill>
                <a:prstClr val="black"/>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4452481" y="1770823"/>
            <a:ext cx="2992484" cy="523220"/>
          </a:xfrm>
          <a:prstGeom prst="rect">
            <a:avLst/>
          </a:prstGeom>
          <a:noFill/>
        </p:spPr>
        <p:txBody>
          <a:bodyPr wrap="square" rtlCol="0">
            <a:spAutoFit/>
          </a:bodyPr>
          <a:lstStyle/>
          <a:p>
            <a:r>
              <a:rPr lang="zh-CN" altLang="en-US" sz="2800" b="1" dirty="0">
                <a:solidFill>
                  <a:prstClr val="black"/>
                </a:solidFill>
                <a:latin typeface="黑体" panose="02010609060101010101" pitchFamily="49" charset="-122"/>
                <a:ea typeface="黑体" panose="02010609060101010101" pitchFamily="49" charset="-122"/>
              </a:rPr>
              <a:t>阅读与思考（一）</a:t>
            </a:r>
            <a:endParaRPr lang="zh-CN" altLang="en-US" sz="3000" b="1" dirty="0">
              <a:solidFill>
                <a:prstClr val="black"/>
              </a:solidFill>
              <a:latin typeface="黑体" panose="02010609060101010101" pitchFamily="49" charset="-122"/>
              <a:ea typeface="黑体" panose="02010609060101010101" pitchFamily="49" charset="-122"/>
            </a:endParaRPr>
          </a:p>
        </p:txBody>
      </p:sp>
      <p:cxnSp>
        <p:nvCxnSpPr>
          <p:cNvPr id="15" name="直接连接符 14">
            <a:extLst>
              <a:ext uri="{FF2B5EF4-FFF2-40B4-BE49-F238E27FC236}">
                <a16:creationId xmlns:a16="http://schemas.microsoft.com/office/drawing/2014/main" id="{9CA7A04B-74AC-41B1-9472-BE7E862348AC}"/>
              </a:ext>
            </a:extLst>
          </p:cNvPr>
          <p:cNvCxnSpPr>
            <a:cxnSpLocks/>
          </p:cNvCxnSpPr>
          <p:nvPr/>
        </p:nvCxnSpPr>
        <p:spPr>
          <a:xfrm flipV="1">
            <a:off x="3526506" y="2284587"/>
            <a:ext cx="5986926" cy="1689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0985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2403620" y="2374379"/>
            <a:ext cx="6561885" cy="1569660"/>
          </a:xfrm>
          <a:prstGeom prst="rect">
            <a:avLst/>
          </a:prstGeom>
          <a:noFill/>
        </p:spPr>
        <p:txBody>
          <a:bodyPr wrap="square" rtlCol="0">
            <a:spAutoFit/>
          </a:bodyPr>
          <a:lstStyle/>
          <a:p>
            <a:pPr>
              <a:lnSpc>
                <a:spcPct val="150000"/>
              </a:lnSpc>
            </a:pPr>
            <a:r>
              <a:rPr lang="zh-CN" altLang="en-US" sz="2400" b="1" dirty="0">
                <a:solidFill>
                  <a:prstClr val="black"/>
                </a:solidFill>
                <a:latin typeface="华文楷体" panose="02010600040101010101" pitchFamily="2" charset="-122"/>
                <a:ea typeface="华文楷体" panose="02010600040101010101" pitchFamily="2" charset="-122"/>
              </a:rPr>
              <a:t>        材料二：观乎天文，以察时变，观乎人文，以化成天下。</a:t>
            </a:r>
            <a:endParaRPr lang="en-US" altLang="zh-CN" sz="2400" b="1" dirty="0">
              <a:solidFill>
                <a:prstClr val="black"/>
              </a:solidFill>
              <a:latin typeface="华文楷体" panose="02010600040101010101" pitchFamily="2" charset="-122"/>
              <a:ea typeface="华文楷体" panose="02010600040101010101" pitchFamily="2" charset="-122"/>
            </a:endParaRPr>
          </a:p>
          <a:p>
            <a:r>
              <a:rPr lang="en-US" altLang="zh-CN" sz="2400" b="1" dirty="0">
                <a:solidFill>
                  <a:prstClr val="black"/>
                </a:solidFill>
                <a:latin typeface="华文楷体" panose="02010600040101010101" pitchFamily="2" charset="-122"/>
                <a:ea typeface="华文楷体" panose="02010600040101010101" pitchFamily="2" charset="-122"/>
              </a:rPr>
              <a:t>                                                        ——《</a:t>
            </a:r>
            <a:r>
              <a:rPr lang="zh-CN" altLang="en-US" sz="2400" b="1" dirty="0">
                <a:solidFill>
                  <a:prstClr val="black"/>
                </a:solidFill>
                <a:latin typeface="华文楷体" panose="02010600040101010101" pitchFamily="2" charset="-122"/>
                <a:ea typeface="华文楷体" panose="02010600040101010101" pitchFamily="2" charset="-122"/>
              </a:rPr>
              <a:t>周易</a:t>
            </a:r>
            <a:r>
              <a:rPr lang="en-US" altLang="zh-CN" sz="2400" b="1" dirty="0">
                <a:solidFill>
                  <a:prstClr val="black"/>
                </a:solidFill>
                <a:latin typeface="华文楷体" panose="02010600040101010101" pitchFamily="2" charset="-122"/>
                <a:ea typeface="华文楷体" panose="02010600040101010101" pitchFamily="2" charset="-122"/>
              </a:rPr>
              <a:t>》</a:t>
            </a:r>
            <a:endParaRPr lang="zh-CN" altLang="en-US" sz="2400" b="1" dirty="0">
              <a:solidFill>
                <a:prstClr val="black"/>
              </a:solidFill>
              <a:latin typeface="华文楷体" panose="02010600040101010101" pitchFamily="2" charset="-122"/>
              <a:ea typeface="华文楷体" panose="02010600040101010101" pitchFamily="2" charset="-122"/>
            </a:endParaRPr>
          </a:p>
        </p:txBody>
      </p:sp>
      <p:cxnSp>
        <p:nvCxnSpPr>
          <p:cNvPr id="15" name="直接连接符 14">
            <a:extLst>
              <a:ext uri="{FF2B5EF4-FFF2-40B4-BE49-F238E27FC236}">
                <a16:creationId xmlns:a16="http://schemas.microsoft.com/office/drawing/2014/main" id="{9CA7A04B-74AC-41B1-9472-BE7E862348AC}"/>
              </a:ext>
            </a:extLst>
          </p:cNvPr>
          <p:cNvCxnSpPr>
            <a:cxnSpLocks/>
          </p:cNvCxnSpPr>
          <p:nvPr/>
        </p:nvCxnSpPr>
        <p:spPr>
          <a:xfrm flipV="1">
            <a:off x="3262346" y="2182987"/>
            <a:ext cx="5986926" cy="1689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8C9DB889-2655-4763-9F42-BC9710ADBC70}"/>
              </a:ext>
            </a:extLst>
          </p:cNvPr>
          <p:cNvSpPr txBox="1"/>
          <p:nvPr/>
        </p:nvSpPr>
        <p:spPr>
          <a:xfrm>
            <a:off x="4188321" y="1669223"/>
            <a:ext cx="2992484" cy="523220"/>
          </a:xfrm>
          <a:prstGeom prst="rect">
            <a:avLst/>
          </a:prstGeom>
          <a:noFill/>
        </p:spPr>
        <p:txBody>
          <a:bodyPr wrap="square" rtlCol="0">
            <a:spAutoFit/>
          </a:bodyPr>
          <a:lstStyle/>
          <a:p>
            <a:r>
              <a:rPr lang="zh-CN" altLang="en-US" sz="2800" b="1" dirty="0">
                <a:solidFill>
                  <a:prstClr val="black"/>
                </a:solidFill>
                <a:latin typeface="黑体" panose="02010609060101010101" pitchFamily="49" charset="-122"/>
                <a:ea typeface="黑体" panose="02010609060101010101" pitchFamily="49" charset="-122"/>
              </a:rPr>
              <a:t>阅读与思考（一）</a:t>
            </a:r>
            <a:endParaRPr lang="zh-CN" altLang="en-US" sz="3000" b="1" dirty="0">
              <a:solidFill>
                <a:prstClr val="black"/>
              </a:solidFill>
              <a:latin typeface="黑体" panose="02010609060101010101" pitchFamily="49" charset="-122"/>
              <a:ea typeface="黑体" panose="02010609060101010101" pitchFamily="49" charset="-122"/>
            </a:endParaRPr>
          </a:p>
        </p:txBody>
      </p:sp>
      <p:sp>
        <p:nvSpPr>
          <p:cNvPr id="10" name="文本框 9">
            <a:extLst>
              <a:ext uri="{FF2B5EF4-FFF2-40B4-BE49-F238E27FC236}">
                <a16:creationId xmlns:a16="http://schemas.microsoft.com/office/drawing/2014/main" id="{EA6905F1-B9E3-4EB8-9F8B-5D0BC9B4D53A}"/>
              </a:ext>
            </a:extLst>
          </p:cNvPr>
          <p:cNvSpPr txBox="1"/>
          <p:nvPr/>
        </p:nvSpPr>
        <p:spPr>
          <a:xfrm>
            <a:off x="2403620" y="4118536"/>
            <a:ext cx="6561886" cy="1701556"/>
          </a:xfrm>
          <a:prstGeom prst="rect">
            <a:avLst/>
          </a:prstGeom>
          <a:noFill/>
        </p:spPr>
        <p:txBody>
          <a:bodyPr wrap="square" rtlCol="0">
            <a:spAutoFit/>
          </a:bodyPr>
          <a:lstStyle/>
          <a:p>
            <a:pPr>
              <a:lnSpc>
                <a:spcPct val="150000"/>
              </a:lnSpc>
            </a:pPr>
            <a:r>
              <a:rPr lang="zh-CN" altLang="en-US" sz="2400" b="1" dirty="0">
                <a:solidFill>
                  <a:prstClr val="black"/>
                </a:solidFill>
                <a:latin typeface="华文楷体" panose="02010600040101010101" pitchFamily="2" charset="-122"/>
                <a:ea typeface="华文楷体" panose="02010600040101010101" pitchFamily="2" charset="-122"/>
              </a:rPr>
              <a:t>       材料三：圣人之治天下也，先文德而后武力。凡武之兴，为不服也；文化不改，然后加诛。</a:t>
            </a:r>
          </a:p>
          <a:p>
            <a:pPr>
              <a:lnSpc>
                <a:spcPct val="150000"/>
              </a:lnSpc>
            </a:pPr>
            <a:r>
              <a:rPr lang="en-US" altLang="zh-CN" sz="2400" dirty="0">
                <a:solidFill>
                  <a:prstClr val="black"/>
                </a:solidFill>
                <a:latin typeface="华文楷体" panose="02010600040101010101" pitchFamily="2" charset="-122"/>
                <a:ea typeface="华文楷体" panose="02010600040101010101" pitchFamily="2" charset="-122"/>
              </a:rPr>
              <a:t>                               </a:t>
            </a:r>
            <a:r>
              <a:rPr lang="en-US" altLang="zh-CN" sz="2400" b="1" dirty="0">
                <a:solidFill>
                  <a:prstClr val="black"/>
                </a:solidFill>
                <a:latin typeface="华文楷体" panose="02010600040101010101" pitchFamily="2" charset="-122"/>
                <a:ea typeface="华文楷体" panose="02010600040101010101" pitchFamily="2" charset="-122"/>
              </a:rPr>
              <a:t>——《</a:t>
            </a:r>
            <a:r>
              <a:rPr lang="zh-CN" altLang="en-US" sz="2400" b="1" dirty="0">
                <a:solidFill>
                  <a:prstClr val="black"/>
                </a:solidFill>
                <a:latin typeface="华文楷体" panose="02010600040101010101" pitchFamily="2" charset="-122"/>
                <a:ea typeface="华文楷体" panose="02010600040101010101" pitchFamily="2" charset="-122"/>
              </a:rPr>
              <a:t>说苑</a:t>
            </a:r>
            <a:r>
              <a:rPr lang="en-US" altLang="zh-CN" sz="2400" b="1" dirty="0">
                <a:solidFill>
                  <a:prstClr val="black"/>
                </a:solidFill>
                <a:latin typeface="华文楷体" panose="02010600040101010101" pitchFamily="2" charset="-122"/>
                <a:ea typeface="华文楷体" panose="02010600040101010101" pitchFamily="2" charset="-122"/>
              </a:rPr>
              <a:t>》</a:t>
            </a:r>
            <a:r>
              <a:rPr lang="zh-CN" altLang="en-US" sz="2400" b="1" dirty="0">
                <a:solidFill>
                  <a:prstClr val="black"/>
                </a:solidFill>
                <a:latin typeface="华文楷体" panose="02010600040101010101" pitchFamily="2" charset="-122"/>
                <a:ea typeface="华文楷体" panose="02010600040101010101" pitchFamily="2" charset="-122"/>
              </a:rPr>
              <a:t>（西汉</a:t>
            </a:r>
            <a:r>
              <a:rPr lang="en-US" altLang="zh-CN" sz="2400" b="1" dirty="0">
                <a:solidFill>
                  <a:prstClr val="black"/>
                </a:solidFill>
                <a:latin typeface="华文楷体" panose="02010600040101010101" pitchFamily="2" charset="-122"/>
                <a:ea typeface="华文楷体" panose="02010600040101010101" pitchFamily="2" charset="-122"/>
                <a:cs typeface="Times New Roman" panose="02020603050405020304" pitchFamily="18" charset="0"/>
              </a:rPr>
              <a:t>•</a:t>
            </a:r>
            <a:r>
              <a:rPr lang="zh-CN" altLang="en-US" sz="2400" b="1" dirty="0">
                <a:solidFill>
                  <a:prstClr val="black"/>
                </a:solidFill>
                <a:latin typeface="华文楷体" panose="02010600040101010101" pitchFamily="2" charset="-122"/>
                <a:ea typeface="华文楷体" panose="02010600040101010101" pitchFamily="2" charset="-122"/>
              </a:rPr>
              <a:t>刘向）</a:t>
            </a:r>
          </a:p>
        </p:txBody>
      </p:sp>
    </p:spTree>
    <p:extLst>
      <p:ext uri="{BB962C8B-B14F-4D97-AF65-F5344CB8AC3E}">
        <p14:creationId xmlns:p14="http://schemas.microsoft.com/office/powerpoint/2010/main" val="668236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DBC7D8B-CAAE-4E5F-AA06-CA2AF87EAE3D}"/>
              </a:ext>
            </a:extLst>
          </p:cNvPr>
          <p:cNvSpPr txBox="1"/>
          <p:nvPr/>
        </p:nvSpPr>
        <p:spPr>
          <a:xfrm>
            <a:off x="2542042" y="2526679"/>
            <a:ext cx="6315034" cy="1701556"/>
          </a:xfrm>
          <a:prstGeom prst="rect">
            <a:avLst/>
          </a:prstGeom>
          <a:noFill/>
        </p:spPr>
        <p:txBody>
          <a:bodyPr wrap="square" rtlCol="0">
            <a:spAutoFit/>
          </a:bodyPr>
          <a:lstStyle/>
          <a:p>
            <a:pPr>
              <a:lnSpc>
                <a:spcPct val="150000"/>
              </a:lnSpc>
            </a:pPr>
            <a:r>
              <a:rPr lang="zh-CN" altLang="en-US" sz="2400" b="1" dirty="0">
                <a:solidFill>
                  <a:prstClr val="black"/>
                </a:solidFill>
                <a:latin typeface="华文楷体" panose="02010600040101010101" pitchFamily="2" charset="-122"/>
                <a:ea typeface="华文楷体" panose="02010600040101010101" pitchFamily="2" charset="-122"/>
              </a:rPr>
              <a:t>        材料四：</a:t>
            </a:r>
            <a:r>
              <a:rPr lang="en-US" altLang="zh-CN" sz="2400" b="1" dirty="0">
                <a:solidFill>
                  <a:prstClr val="black"/>
                </a:solidFill>
                <a:latin typeface="华文楷体" panose="02010600040101010101" pitchFamily="2" charset="-122"/>
                <a:ea typeface="华文楷体" panose="02010600040101010101" pitchFamily="2" charset="-122"/>
              </a:rPr>
              <a:t>19</a:t>
            </a:r>
            <a:r>
              <a:rPr lang="zh-CN" altLang="en-US" sz="2400" b="1" dirty="0">
                <a:solidFill>
                  <a:prstClr val="black"/>
                </a:solidFill>
                <a:latin typeface="华文楷体" panose="02010600040101010101" pitchFamily="2" charset="-122"/>
                <a:ea typeface="华文楷体" panose="02010600040101010101" pitchFamily="2" charset="-122"/>
              </a:rPr>
              <a:t>世纪末</a:t>
            </a:r>
            <a:r>
              <a:rPr lang="en-US" altLang="zh-CN" sz="2400" b="1" dirty="0">
                <a:solidFill>
                  <a:prstClr val="black"/>
                </a:solidFill>
                <a:latin typeface="华文楷体" panose="02010600040101010101" pitchFamily="2" charset="-122"/>
                <a:ea typeface="华文楷体" panose="02010600040101010101" pitchFamily="2" charset="-122"/>
              </a:rPr>
              <a:t>20</a:t>
            </a:r>
            <a:r>
              <a:rPr lang="zh-CN" altLang="en-US" sz="2400" b="1" dirty="0">
                <a:solidFill>
                  <a:prstClr val="black"/>
                </a:solidFill>
                <a:latin typeface="华文楷体" panose="02010600040101010101" pitchFamily="2" charset="-122"/>
                <a:ea typeface="华文楷体" panose="02010600040101010101" pitchFamily="2" charset="-122"/>
              </a:rPr>
              <a:t>世纪初，西方的文化概念传入中国，文化概念不断被赋予新的含义，使得人们对文化概念有了诸多不同的理解。</a:t>
            </a:r>
          </a:p>
        </p:txBody>
      </p:sp>
      <p:sp>
        <p:nvSpPr>
          <p:cNvPr id="6" name="文本框 5">
            <a:extLst>
              <a:ext uri="{FF2B5EF4-FFF2-40B4-BE49-F238E27FC236}">
                <a16:creationId xmlns:a16="http://schemas.microsoft.com/office/drawing/2014/main" id="{6E4F44B0-D35F-4027-B9FE-12FB60333C06}"/>
              </a:ext>
            </a:extLst>
          </p:cNvPr>
          <p:cNvSpPr txBox="1"/>
          <p:nvPr/>
        </p:nvSpPr>
        <p:spPr>
          <a:xfrm>
            <a:off x="2542042" y="4759719"/>
            <a:ext cx="7541952" cy="461665"/>
          </a:xfrm>
          <a:prstGeom prst="rect">
            <a:avLst/>
          </a:prstGeom>
          <a:noFill/>
        </p:spPr>
        <p:txBody>
          <a:bodyPr wrap="square" rtlCol="0">
            <a:spAutoFit/>
          </a:bodyPr>
          <a:lstStyle/>
          <a:p>
            <a:r>
              <a:rPr lang="zh-CN" altLang="en-US" sz="2400" b="1" dirty="0">
                <a:solidFill>
                  <a:prstClr val="black"/>
                </a:solidFill>
                <a:latin typeface="华文楷体" panose="02010600040101010101" pitchFamily="2" charset="-122"/>
                <a:ea typeface="华文楷体" panose="02010600040101010101" pitchFamily="2" charset="-122"/>
              </a:rPr>
              <a:t>问题：结合上述材料，谈谈你对文化内涵的理解。</a:t>
            </a:r>
          </a:p>
        </p:txBody>
      </p:sp>
      <p:cxnSp>
        <p:nvCxnSpPr>
          <p:cNvPr id="10" name="直接连接符 9">
            <a:extLst>
              <a:ext uri="{FF2B5EF4-FFF2-40B4-BE49-F238E27FC236}">
                <a16:creationId xmlns:a16="http://schemas.microsoft.com/office/drawing/2014/main" id="{757F4C86-ABE0-4DD8-824C-35B0D8212E14}"/>
              </a:ext>
            </a:extLst>
          </p:cNvPr>
          <p:cNvCxnSpPr>
            <a:cxnSpLocks/>
          </p:cNvCxnSpPr>
          <p:nvPr/>
        </p:nvCxnSpPr>
        <p:spPr>
          <a:xfrm flipV="1">
            <a:off x="3526506" y="2203307"/>
            <a:ext cx="5986926" cy="16895"/>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63A7FCCA-311E-4964-BF80-D69496CE3C3C}"/>
              </a:ext>
            </a:extLst>
          </p:cNvPr>
          <p:cNvSpPr txBox="1"/>
          <p:nvPr/>
        </p:nvSpPr>
        <p:spPr>
          <a:xfrm>
            <a:off x="4452481" y="1689543"/>
            <a:ext cx="2992484" cy="523220"/>
          </a:xfrm>
          <a:prstGeom prst="rect">
            <a:avLst/>
          </a:prstGeom>
          <a:noFill/>
        </p:spPr>
        <p:txBody>
          <a:bodyPr wrap="square" rtlCol="0">
            <a:spAutoFit/>
          </a:bodyPr>
          <a:lstStyle/>
          <a:p>
            <a:r>
              <a:rPr lang="zh-CN" altLang="en-US" sz="2800" b="1" dirty="0">
                <a:solidFill>
                  <a:prstClr val="black"/>
                </a:solidFill>
                <a:latin typeface="黑体" panose="02010609060101010101" pitchFamily="49" charset="-122"/>
                <a:ea typeface="黑体" panose="02010609060101010101" pitchFamily="49" charset="-122"/>
              </a:rPr>
              <a:t>阅读与思考（一）</a:t>
            </a:r>
            <a:endParaRPr lang="zh-CN" altLang="en-US" sz="3000" b="1" dirty="0">
              <a:solidFill>
                <a:prstClr val="black"/>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12031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639AE6D3-2A31-4991-9A09-CD147AE77A7F}"/>
              </a:ext>
            </a:extLst>
          </p:cNvPr>
          <p:cNvSpPr txBox="1"/>
          <p:nvPr/>
        </p:nvSpPr>
        <p:spPr>
          <a:xfrm>
            <a:off x="2325764" y="2611223"/>
            <a:ext cx="3527741" cy="523220"/>
          </a:xfrm>
          <a:prstGeom prst="rect">
            <a:avLst/>
          </a:prstGeom>
          <a:noFill/>
        </p:spPr>
        <p:txBody>
          <a:bodyPr wrap="square" rtlCol="0">
            <a:spAutoFit/>
          </a:bodyPr>
          <a:lstStyle/>
          <a:p>
            <a:r>
              <a:rPr lang="zh-CN" altLang="en-US" sz="2800" b="1" dirty="0">
                <a:latin typeface="黑体" panose="02010609060101010101" pitchFamily="49" charset="-122"/>
                <a:ea typeface="黑体" panose="02010609060101010101" pitchFamily="49" charset="-122"/>
                <a:cs typeface="+mj-cs"/>
              </a:rPr>
              <a:t>文化的内涵</a:t>
            </a:r>
            <a:endParaRPr lang="en-US" altLang="zh-CN" sz="2800" b="1" dirty="0">
              <a:latin typeface="黑体" panose="02010609060101010101" pitchFamily="49" charset="-122"/>
              <a:ea typeface="黑体" panose="02010609060101010101" pitchFamily="49" charset="-122"/>
              <a:cs typeface="+mj-cs"/>
            </a:endParaRPr>
          </a:p>
        </p:txBody>
      </p:sp>
      <p:sp>
        <p:nvSpPr>
          <p:cNvPr id="13" name="矩形 12">
            <a:extLst>
              <a:ext uri="{FF2B5EF4-FFF2-40B4-BE49-F238E27FC236}">
                <a16:creationId xmlns:a16="http://schemas.microsoft.com/office/drawing/2014/main" id="{A86492E9-19A3-4929-8B97-BB726F0CF3B2}"/>
              </a:ext>
            </a:extLst>
          </p:cNvPr>
          <p:cNvSpPr/>
          <p:nvPr/>
        </p:nvSpPr>
        <p:spPr>
          <a:xfrm>
            <a:off x="2581856" y="3302914"/>
            <a:ext cx="7251693" cy="733534"/>
          </a:xfrm>
          <a:prstGeom prst="rect">
            <a:avLst/>
          </a:prstGeom>
        </p:spPr>
        <p:txBody>
          <a:bodyPr vert="horz" wrap="square">
            <a:spAutoFit/>
          </a:bodyPr>
          <a:lstStyle/>
          <a:p>
            <a:pPr>
              <a:lnSpc>
                <a:spcPts val="2500"/>
              </a:lnSpc>
            </a:pPr>
            <a:r>
              <a:rPr lang="zh-CN" altLang="en-US" sz="2400" b="1" dirty="0">
                <a:solidFill>
                  <a:prstClr val="black"/>
                </a:solidFill>
                <a:latin typeface="华文楷体" panose="02010600040101010101" pitchFamily="2" charset="-122"/>
                <a:ea typeface="华文楷体" panose="02010600040101010101" pitchFamily="2" charset="-122"/>
              </a:rPr>
              <a:t>        广义的文化是指人类认识和改造世界的一切活动及其创造的物质成果和精神成果。</a:t>
            </a:r>
          </a:p>
        </p:txBody>
      </p:sp>
      <p:sp>
        <p:nvSpPr>
          <p:cNvPr id="14" name="矩形 13">
            <a:extLst>
              <a:ext uri="{FF2B5EF4-FFF2-40B4-BE49-F238E27FC236}">
                <a16:creationId xmlns:a16="http://schemas.microsoft.com/office/drawing/2014/main" id="{EB8DA106-1EFA-4F35-840E-89CE07E8FB15}"/>
              </a:ext>
            </a:extLst>
          </p:cNvPr>
          <p:cNvSpPr/>
          <p:nvPr/>
        </p:nvSpPr>
        <p:spPr>
          <a:xfrm>
            <a:off x="2581857" y="4244864"/>
            <a:ext cx="7251692" cy="1569660"/>
          </a:xfrm>
          <a:prstGeom prst="rect">
            <a:avLst/>
          </a:prstGeom>
        </p:spPr>
        <p:txBody>
          <a:bodyPr wrap="square">
            <a:spAutoFit/>
          </a:bodyPr>
          <a:lstStyle/>
          <a:p>
            <a:r>
              <a:rPr lang="zh-CN" altLang="en-US" sz="2400" b="1" dirty="0">
                <a:solidFill>
                  <a:prstClr val="black"/>
                </a:solidFill>
                <a:latin typeface="华文楷体" panose="02010600040101010101" pitchFamily="2" charset="-122"/>
                <a:ea typeface="华文楷体" panose="02010600040101010101" pitchFamily="2" charset="-122"/>
              </a:rPr>
              <a:t>       狭义的文化是相对于经济、政治而言的人类全部精神现象，既包括世界观、人生观、价值观等具有意识形态性质的内容，又包括自然科学和技术等非意识形态的内容。</a:t>
            </a:r>
          </a:p>
        </p:txBody>
      </p:sp>
      <p:cxnSp>
        <p:nvCxnSpPr>
          <p:cNvPr id="10" name="直接连接符 9">
            <a:extLst>
              <a:ext uri="{FF2B5EF4-FFF2-40B4-BE49-F238E27FC236}">
                <a16:creationId xmlns:a16="http://schemas.microsoft.com/office/drawing/2014/main" id="{FC653050-E47D-48CD-823E-0DE3FB2E721E}"/>
              </a:ext>
            </a:extLst>
          </p:cNvPr>
          <p:cNvCxnSpPr/>
          <p:nvPr/>
        </p:nvCxnSpPr>
        <p:spPr>
          <a:xfrm flipV="1">
            <a:off x="3791635" y="2360967"/>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id="{D4505FE0-BF47-416C-BB2B-FE495FAA2D42}"/>
              </a:ext>
            </a:extLst>
          </p:cNvPr>
          <p:cNvGrpSpPr/>
          <p:nvPr/>
        </p:nvGrpSpPr>
        <p:grpSpPr>
          <a:xfrm>
            <a:off x="3228924" y="1987210"/>
            <a:ext cx="562711" cy="584774"/>
            <a:chOff x="2121873" y="1511588"/>
            <a:chExt cx="445481" cy="469613"/>
          </a:xfrm>
        </p:grpSpPr>
        <p:sp>
          <p:nvSpPr>
            <p:cNvPr id="16" name="矩形 15">
              <a:extLst>
                <a:ext uri="{FF2B5EF4-FFF2-40B4-BE49-F238E27FC236}">
                  <a16:creationId xmlns:a16="http://schemas.microsoft.com/office/drawing/2014/main" id="{322D3AF5-E6A9-40A6-AB1C-3F6D6D4614D2}"/>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a:extLst>
                <a:ext uri="{FF2B5EF4-FFF2-40B4-BE49-F238E27FC236}">
                  <a16:creationId xmlns:a16="http://schemas.microsoft.com/office/drawing/2014/main" id="{83999688-1BD7-46B7-A480-A6932E111F5A}"/>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8" name="文本框 5">
            <a:extLst>
              <a:ext uri="{FF2B5EF4-FFF2-40B4-BE49-F238E27FC236}">
                <a16:creationId xmlns:a16="http://schemas.microsoft.com/office/drawing/2014/main" id="{FEEE8159-B0DF-442E-B96A-0A03A97C2E0C}"/>
              </a:ext>
            </a:extLst>
          </p:cNvPr>
          <p:cNvSpPr>
            <a:spLocks noChangeArrowheads="1"/>
          </p:cNvSpPr>
          <p:nvPr>
            <p:custDataLst>
              <p:tags r:id="rId1"/>
            </p:custDataLst>
          </p:nvPr>
        </p:nvSpPr>
        <p:spPr bwMode="auto">
          <a:xfrm>
            <a:off x="5197626" y="1728424"/>
            <a:ext cx="3202741" cy="584775"/>
          </a:xfrm>
          <a:prstGeom prst="rect">
            <a:avLst/>
          </a:prstGeom>
          <a:noFill/>
          <a:ln w="9525" algn="ctr">
            <a:noFill/>
            <a:miter lim="800000"/>
          </a:ln>
        </p:spPr>
        <p:txBody>
          <a:bodyPr wrap="square">
            <a:spAutoFit/>
          </a:bodyPr>
          <a:lstStyle/>
          <a:p>
            <a:pPr defTabSz="684213"/>
            <a:r>
              <a:rPr lang="zh-CN" altLang="en-US" sz="3200" b="1" dirty="0">
                <a:latin typeface="黑体" panose="02010609060101010101" pitchFamily="49" charset="-122"/>
                <a:ea typeface="黑体" panose="02010609060101010101" pitchFamily="49" charset="-122"/>
                <a:cs typeface="+mj-cs"/>
                <a:sym typeface="等线" charset="-122"/>
              </a:rPr>
              <a:t>什么是文化</a:t>
            </a:r>
            <a:endParaRPr lang="zh-CN" altLang="en-US" sz="3200" b="1" dirty="0">
              <a:latin typeface="黑体" panose="02010609060101010101" pitchFamily="49" charset="-122"/>
              <a:ea typeface="黑体" panose="02010609060101010101" pitchFamily="49" charset="-122"/>
              <a:cs typeface="+mj-cs"/>
            </a:endParaRPr>
          </a:p>
        </p:txBody>
      </p:sp>
    </p:spTree>
    <p:extLst>
      <p:ext uri="{BB962C8B-B14F-4D97-AF65-F5344CB8AC3E}">
        <p14:creationId xmlns:p14="http://schemas.microsoft.com/office/powerpoint/2010/main" val="1469417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C3C6BA-48F8-4C8A-BC19-6C06053CF821}"/>
              </a:ext>
            </a:extLst>
          </p:cNvPr>
          <p:cNvPicPr>
            <a:picLocks noChangeAspect="1"/>
          </p:cNvPicPr>
          <p:nvPr/>
        </p:nvPicPr>
        <p:blipFill>
          <a:blip r:embed="rId3"/>
          <a:stretch>
            <a:fillRect/>
          </a:stretch>
        </p:blipFill>
        <p:spPr>
          <a:xfrm>
            <a:off x="5081076" y="2157072"/>
            <a:ext cx="2123408" cy="2129042"/>
          </a:xfrm>
          <a:prstGeom prst="ellipse">
            <a:avLst/>
          </a:prstGeom>
          <a:ln>
            <a:noFill/>
          </a:ln>
          <a:effectLst>
            <a:softEdge rad="112500"/>
          </a:effectLst>
        </p:spPr>
      </p:pic>
      <p:sp>
        <p:nvSpPr>
          <p:cNvPr id="9" name="矩形 9">
            <a:extLst>
              <a:ext uri="{FF2B5EF4-FFF2-40B4-BE49-F238E27FC236}">
                <a16:creationId xmlns:a16="http://schemas.microsoft.com/office/drawing/2014/main" id="{7F9B449C-83C0-40F8-9C42-CC66CEEB5A7D}"/>
              </a:ext>
            </a:extLst>
          </p:cNvPr>
          <p:cNvSpPr>
            <a:spLocks noChangeArrowheads="1"/>
          </p:cNvSpPr>
          <p:nvPr/>
        </p:nvSpPr>
        <p:spPr bwMode="auto">
          <a:xfrm>
            <a:off x="5081076" y="4418663"/>
            <a:ext cx="2213661" cy="37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000"/>
              </a:lnSpc>
            </a:pPr>
            <a:r>
              <a:rPr lang="zh-CN" altLang="en-US" sz="2400" b="1" dirty="0">
                <a:solidFill>
                  <a:prstClr val="black"/>
                </a:solidFill>
                <a:latin typeface="华文楷体" panose="02010600040101010101" pitchFamily="2" charset="-122"/>
                <a:ea typeface="华文楷体" panose="02010600040101010101" pitchFamily="2" charset="-122"/>
              </a:rPr>
              <a:t>三江源</a:t>
            </a:r>
          </a:p>
        </p:txBody>
      </p:sp>
      <p:pic>
        <p:nvPicPr>
          <p:cNvPr id="11" name="图片 10">
            <a:extLst>
              <a:ext uri="{FF2B5EF4-FFF2-40B4-BE49-F238E27FC236}">
                <a16:creationId xmlns:a16="http://schemas.microsoft.com/office/drawing/2014/main" id="{609701C9-044B-4541-B39F-4CD0C386737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3710" y="2142005"/>
            <a:ext cx="2309648" cy="2178234"/>
          </a:xfrm>
          <a:prstGeom prst="ellipse">
            <a:avLst/>
          </a:prstGeom>
          <a:ln>
            <a:noFill/>
          </a:ln>
          <a:effectLst>
            <a:softEdge rad="112500"/>
          </a:effectLst>
        </p:spPr>
      </p:pic>
      <p:pic>
        <p:nvPicPr>
          <p:cNvPr id="13" name="图片 12">
            <a:extLst>
              <a:ext uri="{FF2B5EF4-FFF2-40B4-BE49-F238E27FC236}">
                <a16:creationId xmlns:a16="http://schemas.microsoft.com/office/drawing/2014/main" id="{469BFAA7-8203-4F11-917F-37429DB376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42202" y="2058808"/>
            <a:ext cx="2213661" cy="2195044"/>
          </a:xfrm>
          <a:prstGeom prst="ellipse">
            <a:avLst/>
          </a:prstGeom>
          <a:ln>
            <a:noFill/>
          </a:ln>
          <a:effectLst>
            <a:softEdge rad="112500"/>
          </a:effectLst>
        </p:spPr>
      </p:pic>
      <p:sp>
        <p:nvSpPr>
          <p:cNvPr id="14" name="矩形 9">
            <a:extLst>
              <a:ext uri="{FF2B5EF4-FFF2-40B4-BE49-F238E27FC236}">
                <a16:creationId xmlns:a16="http://schemas.microsoft.com/office/drawing/2014/main" id="{F16E430A-F8D2-4669-8C2D-4CC1ED11A205}"/>
              </a:ext>
            </a:extLst>
          </p:cNvPr>
          <p:cNvSpPr>
            <a:spLocks noChangeArrowheads="1"/>
          </p:cNvSpPr>
          <p:nvPr/>
        </p:nvSpPr>
        <p:spPr bwMode="auto">
          <a:xfrm>
            <a:off x="1982354" y="4418663"/>
            <a:ext cx="2213661" cy="37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000"/>
              </a:lnSpc>
            </a:pPr>
            <a:r>
              <a:rPr lang="zh-CN" altLang="en-US" sz="2400" b="1" dirty="0">
                <a:solidFill>
                  <a:prstClr val="black"/>
                </a:solidFill>
                <a:latin typeface="华文楷体" panose="02010600040101010101" pitchFamily="2" charset="-122"/>
                <a:ea typeface="华文楷体" panose="02010600040101010101" pitchFamily="2" charset="-122"/>
              </a:rPr>
              <a:t>天山</a:t>
            </a:r>
          </a:p>
        </p:txBody>
      </p:sp>
      <p:sp>
        <p:nvSpPr>
          <p:cNvPr id="15" name="矩形 9">
            <a:extLst>
              <a:ext uri="{FF2B5EF4-FFF2-40B4-BE49-F238E27FC236}">
                <a16:creationId xmlns:a16="http://schemas.microsoft.com/office/drawing/2014/main" id="{1C643914-5D54-4375-BC1A-74A7676E7741}"/>
              </a:ext>
            </a:extLst>
          </p:cNvPr>
          <p:cNvSpPr>
            <a:spLocks noChangeArrowheads="1"/>
          </p:cNvSpPr>
          <p:nvPr/>
        </p:nvSpPr>
        <p:spPr bwMode="auto">
          <a:xfrm>
            <a:off x="7842201" y="4320239"/>
            <a:ext cx="2213661" cy="370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a:lnSpc>
                <a:spcPts val="2000"/>
              </a:lnSpc>
            </a:pPr>
            <a:r>
              <a:rPr lang="zh-CN" altLang="en-US" sz="2400" b="1" dirty="0">
                <a:solidFill>
                  <a:prstClr val="black"/>
                </a:solidFill>
                <a:latin typeface="华文楷体" panose="02010600040101010101" pitchFamily="2" charset="-122"/>
                <a:ea typeface="华文楷体" panose="02010600040101010101" pitchFamily="2" charset="-122"/>
              </a:rPr>
              <a:t>滇池</a:t>
            </a:r>
          </a:p>
        </p:txBody>
      </p:sp>
      <p:sp>
        <p:nvSpPr>
          <p:cNvPr id="16" name="文本框 15">
            <a:extLst>
              <a:ext uri="{FF2B5EF4-FFF2-40B4-BE49-F238E27FC236}">
                <a16:creationId xmlns:a16="http://schemas.microsoft.com/office/drawing/2014/main" id="{3FF0C71B-D6E2-45A8-8CC7-9F7AC5F11DEC}"/>
              </a:ext>
            </a:extLst>
          </p:cNvPr>
          <p:cNvSpPr txBox="1"/>
          <p:nvPr/>
        </p:nvSpPr>
        <p:spPr>
          <a:xfrm>
            <a:off x="2888768" y="1488031"/>
            <a:ext cx="6820535" cy="461665"/>
          </a:xfrm>
          <a:prstGeom prst="rect">
            <a:avLst/>
          </a:prstGeom>
          <a:noFill/>
        </p:spPr>
        <p:txBody>
          <a:bodyPr wrap="square" rtlCol="0">
            <a:spAutoFit/>
          </a:bodyPr>
          <a:lstStyle/>
          <a:p>
            <a:r>
              <a:rPr lang="zh-CN" altLang="en-US" sz="2400" b="1" dirty="0">
                <a:latin typeface="华文楷体" panose="02010600040101010101" pitchFamily="2" charset="-122"/>
                <a:ea typeface="华文楷体" panose="02010600040101010101" pitchFamily="2" charset="-122"/>
              </a:rPr>
              <a:t>思考：这些自然景观能不能称为文化呢？</a:t>
            </a:r>
          </a:p>
        </p:txBody>
      </p:sp>
      <p:sp>
        <p:nvSpPr>
          <p:cNvPr id="10" name="文本框 9">
            <a:extLst>
              <a:ext uri="{FF2B5EF4-FFF2-40B4-BE49-F238E27FC236}">
                <a16:creationId xmlns:a16="http://schemas.microsoft.com/office/drawing/2014/main" id="{E42D5F0E-BA23-46CF-96F0-E35D9AC3B27E}"/>
              </a:ext>
            </a:extLst>
          </p:cNvPr>
          <p:cNvSpPr txBox="1"/>
          <p:nvPr/>
        </p:nvSpPr>
        <p:spPr>
          <a:xfrm>
            <a:off x="2096133" y="5124874"/>
            <a:ext cx="8642575" cy="461665"/>
          </a:xfrm>
          <a:prstGeom prst="rect">
            <a:avLst/>
          </a:prstGeom>
          <a:noFill/>
        </p:spPr>
        <p:txBody>
          <a:bodyPr wrap="square" rtlCol="0">
            <a:spAutoFit/>
          </a:bodyPr>
          <a:lstStyle/>
          <a:p>
            <a:r>
              <a:rPr lang="zh-CN" altLang="en-US" sz="2400" b="1" dirty="0">
                <a:latin typeface="华文楷体" panose="02010600040101010101" pitchFamily="2" charset="-122"/>
                <a:ea typeface="华文楷体" panose="02010600040101010101" pitchFamily="2" charset="-122"/>
              </a:rPr>
              <a:t>文化是人类社会实践的产物，纯粹自然的东西不能称为文化。</a:t>
            </a:r>
          </a:p>
        </p:txBody>
      </p:sp>
    </p:spTree>
    <p:extLst>
      <p:ext uri="{BB962C8B-B14F-4D97-AF65-F5344CB8AC3E}">
        <p14:creationId xmlns:p14="http://schemas.microsoft.com/office/powerpoint/2010/main" val="199233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B447BD4A-C75C-4D24-B196-FF2314337B9B}"/>
              </a:ext>
            </a:extLst>
          </p:cNvPr>
          <p:cNvSpPr/>
          <p:nvPr/>
        </p:nvSpPr>
        <p:spPr>
          <a:xfrm>
            <a:off x="2841126" y="3027271"/>
            <a:ext cx="6543885" cy="1323439"/>
          </a:xfrm>
          <a:prstGeom prst="rect">
            <a:avLst/>
          </a:prstGeom>
        </p:spPr>
        <p:txBody>
          <a:bodyPr wrap="square">
            <a:spAutoFit/>
          </a:bodyPr>
          <a:lstStyle/>
          <a:p>
            <a:pPr lvl="0">
              <a:lnSpc>
                <a:spcPct val="150000"/>
              </a:lnSpc>
              <a:spcBef>
                <a:spcPts val="1000"/>
              </a:spcBef>
            </a:pPr>
            <a:r>
              <a:rPr lang="zh-CN" altLang="en-US" sz="2600" b="1" dirty="0">
                <a:latin typeface="华文楷体" panose="02010600040101010101" pitchFamily="2" charset="-122"/>
                <a:ea typeface="华文楷体" panose="02010600040101010101" pitchFamily="2" charset="-122"/>
              </a:rPr>
              <a:t>         </a:t>
            </a:r>
            <a:r>
              <a:rPr lang="zh-CN" altLang="en-US" sz="2800" b="1" dirty="0">
                <a:latin typeface="华文楷体" panose="02010600040101010101" pitchFamily="2" charset="-122"/>
                <a:ea typeface="华文楷体" panose="02010600040101010101" pitchFamily="2" charset="-122"/>
              </a:rPr>
              <a:t>经济是基础，政治是经济的集中表现，文化是经济和政治的反映。</a:t>
            </a:r>
          </a:p>
        </p:txBody>
      </p:sp>
      <p:grpSp>
        <p:nvGrpSpPr>
          <p:cNvPr id="3" name="组合 2">
            <a:extLst>
              <a:ext uri="{FF2B5EF4-FFF2-40B4-BE49-F238E27FC236}">
                <a16:creationId xmlns:a16="http://schemas.microsoft.com/office/drawing/2014/main" id="{C53224E1-D005-4565-9C3E-013A75DE83B3}"/>
              </a:ext>
            </a:extLst>
          </p:cNvPr>
          <p:cNvGrpSpPr/>
          <p:nvPr/>
        </p:nvGrpSpPr>
        <p:grpSpPr>
          <a:xfrm>
            <a:off x="3115091" y="1994041"/>
            <a:ext cx="6701657" cy="672468"/>
            <a:chOff x="1022131" y="1831481"/>
            <a:chExt cx="6701657" cy="672468"/>
          </a:xfrm>
        </p:grpSpPr>
        <p:sp>
          <p:nvSpPr>
            <p:cNvPr id="15" name="标题 3">
              <a:extLst>
                <a:ext uri="{FF2B5EF4-FFF2-40B4-BE49-F238E27FC236}">
                  <a16:creationId xmlns:a16="http://schemas.microsoft.com/office/drawing/2014/main" id="{66D146D8-88DF-4594-8D9D-FAFF867F855E}"/>
                </a:ext>
              </a:extLst>
            </p:cNvPr>
            <p:cNvSpPr txBox="1">
              <a:spLocks/>
            </p:cNvSpPr>
            <p:nvPr/>
          </p:nvSpPr>
          <p:spPr>
            <a:xfrm>
              <a:off x="1732924" y="1831481"/>
              <a:ext cx="5990864" cy="480131"/>
            </a:xfrm>
            <a:prstGeom prst="rect">
              <a:avLst/>
            </a:prstGeom>
            <a:noFill/>
          </p:spPr>
          <p:txBody>
            <a:bodyPr vert="horz" wrap="square" lIns="91440" tIns="45720" rIns="91440" bIns="45720" rtlCol="0" anchor="ctr">
              <a:sp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en-US" altLang="zh-CN" sz="2800" b="1" dirty="0">
                  <a:solidFill>
                    <a:prstClr val="black"/>
                  </a:solidFill>
                  <a:latin typeface="黑体" panose="02010609060101010101" pitchFamily="49" charset="-122"/>
                  <a:ea typeface="黑体" panose="02010609060101010101" pitchFamily="49" charset="-122"/>
                </a:rPr>
                <a:t> </a:t>
              </a:r>
              <a:r>
                <a:rPr lang="zh-CN" altLang="en-US" sz="2800" b="1" dirty="0">
                  <a:solidFill>
                    <a:prstClr val="black"/>
                  </a:solidFill>
                  <a:latin typeface="黑体" panose="02010609060101010101" pitchFamily="49" charset="-122"/>
                  <a:ea typeface="黑体" panose="02010609060101010101" pitchFamily="49" charset="-122"/>
                </a:rPr>
                <a:t>文化与经济、政治的关系</a:t>
              </a:r>
            </a:p>
          </p:txBody>
        </p:sp>
        <p:grpSp>
          <p:nvGrpSpPr>
            <p:cNvPr id="2" name="组合 1">
              <a:extLst>
                <a:ext uri="{FF2B5EF4-FFF2-40B4-BE49-F238E27FC236}">
                  <a16:creationId xmlns:a16="http://schemas.microsoft.com/office/drawing/2014/main" id="{CF90B5D4-6B87-48A9-98BE-E32E25AE42AE}"/>
                </a:ext>
              </a:extLst>
            </p:cNvPr>
            <p:cNvGrpSpPr/>
            <p:nvPr/>
          </p:nvGrpSpPr>
          <p:grpSpPr>
            <a:xfrm>
              <a:off x="1022131" y="1919175"/>
              <a:ext cx="6119449" cy="584774"/>
              <a:chOff x="1382746" y="2382002"/>
              <a:chExt cx="6119449" cy="584774"/>
            </a:xfrm>
          </p:grpSpPr>
          <p:cxnSp>
            <p:nvCxnSpPr>
              <p:cNvPr id="9" name="直接连接符 8">
                <a:extLst>
                  <a:ext uri="{FF2B5EF4-FFF2-40B4-BE49-F238E27FC236}">
                    <a16:creationId xmlns:a16="http://schemas.microsoft.com/office/drawing/2014/main" id="{A7B44949-253F-4C5B-A09F-E5B478A31CD0}"/>
                  </a:ext>
                </a:extLst>
              </p:cNvPr>
              <p:cNvCxnSpPr/>
              <p:nvPr/>
            </p:nvCxnSpPr>
            <p:spPr>
              <a:xfrm flipV="1">
                <a:off x="1945457" y="2790052"/>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ABACE132-DB91-42D9-946E-DB53A874857D}"/>
                  </a:ext>
                </a:extLst>
              </p:cNvPr>
              <p:cNvGrpSpPr/>
              <p:nvPr/>
            </p:nvGrpSpPr>
            <p:grpSpPr>
              <a:xfrm>
                <a:off x="1382746" y="2382002"/>
                <a:ext cx="562711" cy="584774"/>
                <a:chOff x="2121873" y="1511588"/>
                <a:chExt cx="445481" cy="469613"/>
              </a:xfrm>
            </p:grpSpPr>
            <p:sp>
              <p:nvSpPr>
                <p:cNvPr id="16" name="矩形 15">
                  <a:extLst>
                    <a:ext uri="{FF2B5EF4-FFF2-40B4-BE49-F238E27FC236}">
                      <a16:creationId xmlns:a16="http://schemas.microsoft.com/office/drawing/2014/main" id="{C733D0A7-47AB-4A44-A91E-1B3B6B9853A6}"/>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a:extLst>
                    <a:ext uri="{FF2B5EF4-FFF2-40B4-BE49-F238E27FC236}">
                      <a16:creationId xmlns:a16="http://schemas.microsoft.com/office/drawing/2014/main" id="{F76CBC1D-6198-4930-9169-F5BB40387BF4}"/>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spTree>
    <p:extLst>
      <p:ext uri="{BB962C8B-B14F-4D97-AF65-F5344CB8AC3E}">
        <p14:creationId xmlns:p14="http://schemas.microsoft.com/office/powerpoint/2010/main" val="206446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65D247F-3229-43CD-BEA3-9892E86F5780}"/>
              </a:ext>
            </a:extLst>
          </p:cNvPr>
          <p:cNvSpPr/>
          <p:nvPr/>
        </p:nvSpPr>
        <p:spPr>
          <a:xfrm>
            <a:off x="2571306" y="2948770"/>
            <a:ext cx="6793386" cy="1969770"/>
          </a:xfrm>
          <a:prstGeom prst="rect">
            <a:avLst/>
          </a:prstGeom>
        </p:spPr>
        <p:txBody>
          <a:bodyPr wrap="square">
            <a:spAutoFit/>
          </a:bodyPr>
          <a:lstStyle/>
          <a:p>
            <a:pPr lvl="0">
              <a:lnSpc>
                <a:spcPct val="150000"/>
              </a:lnSpc>
              <a:spcBef>
                <a:spcPts val="1000"/>
              </a:spcBef>
            </a:pPr>
            <a:r>
              <a:rPr lang="zh-CN" altLang="en-US" sz="2800" b="1" dirty="0">
                <a:solidFill>
                  <a:prstClr val="black"/>
                </a:solidFill>
                <a:latin typeface="华文楷体" panose="02010600040101010101" pitchFamily="2" charset="-122"/>
                <a:ea typeface="华文楷体" panose="02010600040101010101" pitchFamily="2" charset="-122"/>
              </a:rPr>
              <a:t>        </a:t>
            </a:r>
            <a:r>
              <a:rPr lang="zh-CN" altLang="en-US" sz="2800" b="1" dirty="0">
                <a:latin typeface="华文楷体" panose="02010600040101010101" pitchFamily="2" charset="-122"/>
                <a:ea typeface="华文楷体" panose="02010600040101010101" pitchFamily="2" charset="-122"/>
              </a:rPr>
              <a:t>一定的文化由一定的经济、政治所决定，又反作用于一定的经济、政治，给予经济、政治以重大影响。</a:t>
            </a:r>
          </a:p>
        </p:txBody>
      </p:sp>
      <p:grpSp>
        <p:nvGrpSpPr>
          <p:cNvPr id="17" name="组合 16">
            <a:extLst>
              <a:ext uri="{FF2B5EF4-FFF2-40B4-BE49-F238E27FC236}">
                <a16:creationId xmlns:a16="http://schemas.microsoft.com/office/drawing/2014/main" id="{8F2E7882-FAC9-415E-8A5D-09F436B8A605}"/>
              </a:ext>
            </a:extLst>
          </p:cNvPr>
          <p:cNvGrpSpPr/>
          <p:nvPr/>
        </p:nvGrpSpPr>
        <p:grpSpPr>
          <a:xfrm>
            <a:off x="3094771" y="2034681"/>
            <a:ext cx="6701657" cy="672468"/>
            <a:chOff x="1022131" y="1831481"/>
            <a:chExt cx="6701657" cy="672468"/>
          </a:xfrm>
        </p:grpSpPr>
        <p:sp>
          <p:nvSpPr>
            <p:cNvPr id="18" name="标题 3">
              <a:extLst>
                <a:ext uri="{FF2B5EF4-FFF2-40B4-BE49-F238E27FC236}">
                  <a16:creationId xmlns:a16="http://schemas.microsoft.com/office/drawing/2014/main" id="{9B541639-BF0E-4BC4-B6ED-AA52338B02F3}"/>
                </a:ext>
              </a:extLst>
            </p:cNvPr>
            <p:cNvSpPr txBox="1">
              <a:spLocks/>
            </p:cNvSpPr>
            <p:nvPr/>
          </p:nvSpPr>
          <p:spPr>
            <a:xfrm>
              <a:off x="1732924" y="1831481"/>
              <a:ext cx="5990864" cy="480131"/>
            </a:xfrm>
            <a:prstGeom prst="rect">
              <a:avLst/>
            </a:prstGeom>
            <a:noFill/>
          </p:spPr>
          <p:txBody>
            <a:bodyPr vert="horz" wrap="square" lIns="91440" tIns="45720" rIns="91440" bIns="45720" rtlCol="0" anchor="ctr">
              <a:sp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en-US" altLang="zh-CN" sz="2800" b="1" dirty="0">
                  <a:solidFill>
                    <a:prstClr val="black"/>
                  </a:solidFill>
                  <a:latin typeface="黑体" panose="02010609060101010101" pitchFamily="49" charset="-122"/>
                  <a:ea typeface="黑体" panose="02010609060101010101" pitchFamily="49" charset="-122"/>
                </a:rPr>
                <a:t> </a:t>
              </a:r>
              <a:r>
                <a:rPr lang="zh-CN" altLang="en-US" sz="2800" b="1" dirty="0">
                  <a:solidFill>
                    <a:prstClr val="black"/>
                  </a:solidFill>
                  <a:latin typeface="黑体" panose="02010609060101010101" pitchFamily="49" charset="-122"/>
                  <a:ea typeface="黑体" panose="02010609060101010101" pitchFamily="49" charset="-122"/>
                </a:rPr>
                <a:t>文化与经济、政治的关系</a:t>
              </a:r>
            </a:p>
          </p:txBody>
        </p:sp>
        <p:grpSp>
          <p:nvGrpSpPr>
            <p:cNvPr id="19" name="组合 18">
              <a:extLst>
                <a:ext uri="{FF2B5EF4-FFF2-40B4-BE49-F238E27FC236}">
                  <a16:creationId xmlns:a16="http://schemas.microsoft.com/office/drawing/2014/main" id="{5E6BD056-2F94-4653-AD73-975EB256E5F5}"/>
                </a:ext>
              </a:extLst>
            </p:cNvPr>
            <p:cNvGrpSpPr/>
            <p:nvPr/>
          </p:nvGrpSpPr>
          <p:grpSpPr>
            <a:xfrm>
              <a:off x="1022131" y="1919175"/>
              <a:ext cx="6119449" cy="584774"/>
              <a:chOff x="1382746" y="2382002"/>
              <a:chExt cx="6119449" cy="584774"/>
            </a:xfrm>
          </p:grpSpPr>
          <p:cxnSp>
            <p:nvCxnSpPr>
              <p:cNvPr id="20" name="直接连接符 19">
                <a:extLst>
                  <a:ext uri="{FF2B5EF4-FFF2-40B4-BE49-F238E27FC236}">
                    <a16:creationId xmlns:a16="http://schemas.microsoft.com/office/drawing/2014/main" id="{A7B60D45-7E32-451F-9F24-0EB8118EECF7}"/>
                  </a:ext>
                </a:extLst>
              </p:cNvPr>
              <p:cNvCxnSpPr/>
              <p:nvPr/>
            </p:nvCxnSpPr>
            <p:spPr>
              <a:xfrm flipV="1">
                <a:off x="1945457" y="2790052"/>
                <a:ext cx="5556738" cy="23447"/>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21" name="组合 20">
                <a:extLst>
                  <a:ext uri="{FF2B5EF4-FFF2-40B4-BE49-F238E27FC236}">
                    <a16:creationId xmlns:a16="http://schemas.microsoft.com/office/drawing/2014/main" id="{DE8BA904-AB2A-49E6-9B31-EDB283C94337}"/>
                  </a:ext>
                </a:extLst>
              </p:cNvPr>
              <p:cNvGrpSpPr/>
              <p:nvPr/>
            </p:nvGrpSpPr>
            <p:grpSpPr>
              <a:xfrm>
                <a:off x="1382746" y="2382002"/>
                <a:ext cx="562711" cy="584774"/>
                <a:chOff x="2121873" y="1511588"/>
                <a:chExt cx="445481" cy="469613"/>
              </a:xfrm>
            </p:grpSpPr>
            <p:sp>
              <p:nvSpPr>
                <p:cNvPr id="22" name="矩形 21">
                  <a:extLst>
                    <a:ext uri="{FF2B5EF4-FFF2-40B4-BE49-F238E27FC236}">
                      <a16:creationId xmlns:a16="http://schemas.microsoft.com/office/drawing/2014/main" id="{1E73332D-68A0-4A82-A262-51900D4555E9}"/>
                    </a:ext>
                  </a:extLst>
                </p:cNvPr>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2">
                  <a:extLst>
                    <a:ext uri="{FF2B5EF4-FFF2-40B4-BE49-F238E27FC236}">
                      <a16:creationId xmlns:a16="http://schemas.microsoft.com/office/drawing/2014/main" id="{ACD379D7-DE83-439D-8581-5EA3A6DDE655}"/>
                    </a:ext>
                  </a:extLst>
                </p:cNvPr>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spTree>
    <p:extLst>
      <p:ext uri="{BB962C8B-B14F-4D97-AF65-F5344CB8AC3E}">
        <p14:creationId xmlns:p14="http://schemas.microsoft.com/office/powerpoint/2010/main" val="427855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UNIQUEID" val="44"/>
</p:tagLst>
</file>

<file path=ppt/tags/tag10.xml><?xml version="1.0" encoding="utf-8"?>
<p:tagLst xmlns:a="http://schemas.openxmlformats.org/drawingml/2006/main" xmlns:r="http://schemas.openxmlformats.org/officeDocument/2006/relationships" xmlns:p="http://schemas.openxmlformats.org/presentationml/2006/main">
  <p:tag name="AS_UNIQUEID" val="116"/>
</p:tagLst>
</file>

<file path=ppt/tags/tag11.xml><?xml version="1.0" encoding="utf-8"?>
<p:tagLst xmlns:a="http://schemas.openxmlformats.org/drawingml/2006/main" xmlns:r="http://schemas.openxmlformats.org/officeDocument/2006/relationships" xmlns:p="http://schemas.openxmlformats.org/presentationml/2006/main">
  <p:tag name="AS_UNIQUEID" val="105"/>
</p:tagLst>
</file>

<file path=ppt/tags/tag12.xml><?xml version="1.0" encoding="utf-8"?>
<p:tagLst xmlns:a="http://schemas.openxmlformats.org/drawingml/2006/main" xmlns:r="http://schemas.openxmlformats.org/officeDocument/2006/relationships" xmlns:p="http://schemas.openxmlformats.org/presentationml/2006/main">
  <p:tag name="AS_UNIQUEID" val="106"/>
</p:tagLst>
</file>

<file path=ppt/tags/tag2.xml><?xml version="1.0" encoding="utf-8"?>
<p:tagLst xmlns:a="http://schemas.openxmlformats.org/drawingml/2006/main" xmlns:r="http://schemas.openxmlformats.org/officeDocument/2006/relationships" xmlns:p="http://schemas.openxmlformats.org/presentationml/2006/main">
  <p:tag name="AS_UNIQUEID" val="44"/>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2601"/>
</p:tagLst>
</file>

<file path=ppt/tags/tag4.xml><?xml version="1.0" encoding="utf-8"?>
<p:tagLst xmlns:a="http://schemas.openxmlformats.org/drawingml/2006/main" xmlns:r="http://schemas.openxmlformats.org/officeDocument/2006/relationships" xmlns:p="http://schemas.openxmlformats.org/presentationml/2006/main">
  <p:tag name="AS_UNIQUEID" val="108"/>
</p:tagLst>
</file>

<file path=ppt/tags/tag5.xml><?xml version="1.0" encoding="utf-8"?>
<p:tagLst xmlns:a="http://schemas.openxmlformats.org/drawingml/2006/main" xmlns:r="http://schemas.openxmlformats.org/officeDocument/2006/relationships" xmlns:p="http://schemas.openxmlformats.org/presentationml/2006/main">
  <p:tag name="AS_UNIQUEID" val="109"/>
</p:tagLst>
</file>

<file path=ppt/tags/tag6.xml><?xml version="1.0" encoding="utf-8"?>
<p:tagLst xmlns:a="http://schemas.openxmlformats.org/drawingml/2006/main" xmlns:r="http://schemas.openxmlformats.org/officeDocument/2006/relationships" xmlns:p="http://schemas.openxmlformats.org/presentationml/2006/main">
  <p:tag name="AS_UNIQUEID" val="110"/>
</p:tagLst>
</file>

<file path=ppt/tags/tag7.xml><?xml version="1.0" encoding="utf-8"?>
<p:tagLst xmlns:a="http://schemas.openxmlformats.org/drawingml/2006/main" xmlns:r="http://schemas.openxmlformats.org/officeDocument/2006/relationships" xmlns:p="http://schemas.openxmlformats.org/presentationml/2006/main">
  <p:tag name="AS_UNIQUEID" val="111"/>
</p:tagLst>
</file>

<file path=ppt/tags/tag8.xml><?xml version="1.0" encoding="utf-8"?>
<p:tagLst xmlns:a="http://schemas.openxmlformats.org/drawingml/2006/main" xmlns:r="http://schemas.openxmlformats.org/officeDocument/2006/relationships" xmlns:p="http://schemas.openxmlformats.org/presentationml/2006/main">
  <p:tag name="AS_UNIQUEID" val="113"/>
</p:tagLst>
</file>

<file path=ppt/tags/tag9.xml><?xml version="1.0" encoding="utf-8"?>
<p:tagLst xmlns:a="http://schemas.openxmlformats.org/drawingml/2006/main" xmlns:r="http://schemas.openxmlformats.org/officeDocument/2006/relationships" xmlns:p="http://schemas.openxmlformats.org/presentationml/2006/main">
  <p:tag name="AS_UNIQUEID" val="1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TotalTime>
  <Words>1115</Words>
  <Application>Microsoft Office PowerPoint</Application>
  <PresentationFormat>宽屏</PresentationFormat>
  <Paragraphs>113</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阿里巴巴普惠体 R</vt:lpstr>
      <vt:lpstr>等线</vt:lpstr>
      <vt:lpstr>黑体</vt:lpstr>
      <vt:lpstr>华文楷体</vt:lpstr>
      <vt:lpstr>宋体</vt:lpstr>
      <vt:lpstr>微软雅黑</vt:lpstr>
      <vt:lpstr>Arial</vt:lpstr>
      <vt:lpstr>Calibri</vt:lpstr>
      <vt:lpstr>Times New Roman</vt:lpstr>
      <vt:lpstr>Office 主题</vt:lpstr>
      <vt:lpstr>文化的内涵与功能</vt:lpstr>
      <vt:lpstr>第一框 文化的内涵与功能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相关链接</vt:lpstr>
      <vt:lpstr>PowerPoint 演示文稿</vt:lpstr>
      <vt:lpstr>PowerPoint 演示文稿</vt:lpstr>
      <vt:lpstr>PowerPoint 演示文稿</vt:lpstr>
      <vt:lpstr>PowerPoint 演示文稿</vt:lpstr>
      <vt:lpstr>PowerPoint 演示文稿</vt:lpstr>
      <vt:lpstr>课堂小结</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陈伟玲</dc:creator>
  <cp:lastModifiedBy>moonlhm</cp:lastModifiedBy>
  <cp:revision>142</cp:revision>
  <dcterms:created xsi:type="dcterms:W3CDTF">2020-02-05T11:17:56Z</dcterms:created>
  <dcterms:modified xsi:type="dcterms:W3CDTF">2020-09-21T04:54:01Z</dcterms:modified>
</cp:coreProperties>
</file>