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9" r:id="rId3"/>
    <p:sldId id="279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8" r:id="rId20"/>
    <p:sldId id="29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64171" autoAdjust="0"/>
  </p:normalViewPr>
  <p:slideViewPr>
    <p:cSldViewPr snapToGrid="0">
      <p:cViewPr varScale="1">
        <p:scale>
          <a:sx n="71" d="100"/>
          <a:sy n="71" d="100"/>
        </p:scale>
        <p:origin x="2028" y="60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 smtClean="0"/>
              <a:t>请注意：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 smtClean="0"/>
              <a:t>1. </a:t>
            </a:r>
            <a:r>
              <a:rPr lang="zh-CN" altLang="en-US" dirty="0" smtClean="0"/>
              <a:t>课名：微软雅黑</a:t>
            </a:r>
            <a:r>
              <a:rPr lang="en-US" altLang="zh-CN" dirty="0" smtClean="0"/>
              <a:t>48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sz="1200" b="0" dirty="0" smtClean="0"/>
              <a:t>（第一课时）</a:t>
            </a:r>
            <a:r>
              <a:rPr lang="zh-CN" altLang="en-US" dirty="0" smtClean="0"/>
              <a:t>：微软雅黑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3.</a:t>
            </a:r>
            <a:r>
              <a:rPr lang="zh-CN" altLang="en-US" dirty="0" smtClean="0"/>
              <a:t>学校名称：请填写全称；</a:t>
            </a:r>
            <a:endParaRPr lang="en-US" altLang="zh-CN" b="1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学科、年级、主讲人、学校：华文楷体</a:t>
            </a:r>
            <a:r>
              <a:rPr lang="en-US" altLang="zh-CN" dirty="0" smtClean="0"/>
              <a:t>28</a:t>
            </a:r>
            <a:r>
              <a:rPr lang="zh-CN" altLang="en-US" dirty="0" smtClean="0"/>
              <a:t>号字（具体根据文字量可适当调整）。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课名：字体以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为主，字号一般使用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号；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（</a:t>
            </a:r>
            <a:r>
              <a:rPr lang="en-US" altLang="zh-CN" dirty="0" smtClean="0"/>
              <a:t>Period</a:t>
            </a:r>
            <a:r>
              <a:rPr lang="en-US" altLang="zh-CN" baseline="0" dirty="0" smtClean="0"/>
              <a:t> 1</a:t>
            </a:r>
            <a:r>
              <a:rPr lang="zh-CN" altLang="en-US" dirty="0" smtClean="0"/>
              <a:t>）：字体使用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，字号为</a:t>
            </a:r>
            <a:r>
              <a:rPr lang="en-US" altLang="zh-CN" dirty="0" smtClean="0"/>
              <a:t>28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正文一般用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请注意：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正文标题为：黑体，</a:t>
            </a:r>
            <a:r>
              <a:rPr lang="en-US" altLang="zh-CN" dirty="0" smtClean="0"/>
              <a:t>30</a:t>
            </a:r>
            <a:r>
              <a:rPr lang="zh-CN" altLang="en-US" dirty="0" smtClean="0"/>
              <a:t>号字；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正文内容为：华文楷体，尽量不小于</a:t>
            </a:r>
            <a:r>
              <a:rPr lang="en-US" altLang="zh-CN" dirty="0" smtClean="0"/>
              <a:t>24</a:t>
            </a:r>
            <a:r>
              <a:rPr lang="zh-CN" altLang="en-US" dirty="0" smtClean="0"/>
              <a:t>号，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特殊辅助性文字不低于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dirty="0" smtClean="0"/>
              <a:t>根据文字量可适当调整。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内容文字一行一般</a:t>
            </a: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个字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拍摄版本呈现内容务必与上传版本呈现的内容完全一致。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 smtClean="0"/>
              <a:t>英文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1.</a:t>
            </a:r>
            <a:r>
              <a:rPr lang="zh-CN" altLang="en-US" dirty="0" smtClean="0"/>
              <a:t>正文标题为：以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32—36</a:t>
            </a:r>
            <a:r>
              <a:rPr lang="zh-CN" altLang="en-US" dirty="0" smtClean="0"/>
              <a:t>号，特别强调可以用</a:t>
            </a:r>
            <a:r>
              <a:rPr lang="en-US" altLang="zh-CN" dirty="0" smtClean="0"/>
              <a:t>40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2.</a:t>
            </a:r>
            <a:r>
              <a:rPr lang="zh-CN" altLang="en-US" dirty="0" smtClean="0"/>
              <a:t>正文内容为：以</a:t>
            </a:r>
            <a:r>
              <a:rPr lang="en-US" altLang="zh-CN" dirty="0" smtClean="0"/>
              <a:t>Times New Roman</a:t>
            </a:r>
            <a:r>
              <a:rPr lang="zh-CN" altLang="en-US" dirty="0" smtClean="0"/>
              <a:t>为主</a:t>
            </a:r>
            <a:r>
              <a:rPr lang="en-US" altLang="zh-CN" dirty="0" smtClean="0"/>
              <a:t>,</a:t>
            </a:r>
            <a:r>
              <a:rPr lang="zh-CN" altLang="en-US" dirty="0" smtClean="0"/>
              <a:t>可搭配使用</a:t>
            </a:r>
            <a:r>
              <a:rPr lang="en-US" altLang="zh-CN" dirty="0" smtClean="0"/>
              <a:t>Arial</a:t>
            </a:r>
            <a:r>
              <a:rPr lang="zh-CN" altLang="en-US" dirty="0" smtClean="0"/>
              <a:t>。字号为</a:t>
            </a:r>
            <a:r>
              <a:rPr lang="en-US" altLang="zh-CN" dirty="0" smtClean="0"/>
              <a:t>24—28</a:t>
            </a:r>
            <a:r>
              <a:rPr lang="zh-CN" altLang="en-US" dirty="0" smtClean="0"/>
              <a:t>号，特别强调可用</a:t>
            </a:r>
            <a:r>
              <a:rPr lang="en-US" altLang="zh-CN" dirty="0" smtClean="0"/>
              <a:t>32</a:t>
            </a:r>
            <a:r>
              <a:rPr lang="zh-CN" altLang="en-US" dirty="0" smtClean="0"/>
              <a:t>号。</a:t>
            </a:r>
            <a:endParaRPr lang="en-US" altLang="zh-CN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3.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英文每行一般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不能超过</a:t>
            </a:r>
            <a:r>
              <a:rPr lang="en-US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15</a:t>
            </a:r>
            <a:r>
              <a:rPr lang="zh-CN" altLang="zh-CN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个单词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单页文字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一般不能超过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行。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主讲人：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/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 smtClean="0">
                <a:solidFill>
                  <a:schemeClr val="bg1"/>
                </a:solidFill>
              </a:rPr>
              <a:t>国家中小学课程资源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/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高中思想政治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1055688" y="2044237"/>
            <a:ext cx="10080625" cy="1006475"/>
          </a:xfrm>
        </p:spPr>
        <p:txBody>
          <a:bodyPr/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社会历史的本质</a:t>
            </a:r>
            <a:endParaRPr lang="zh-CN" altLang="en-US" sz="4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 txBox="1"/>
          <p:nvPr/>
        </p:nvSpPr>
        <p:spPr>
          <a:xfrm>
            <a:off x="1775012" y="3595816"/>
            <a:ext cx="9105808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</a:t>
            </a:r>
            <a:r>
              <a:rPr lang="zh-CN" altLang="en-US" sz="2800" dirty="0" smtClean="0"/>
              <a:t>：高二                      学    </a:t>
            </a:r>
            <a:r>
              <a:rPr lang="zh-CN" altLang="en-US" sz="2800" dirty="0"/>
              <a:t>科</a:t>
            </a:r>
            <a:r>
              <a:rPr lang="zh-CN" altLang="en-US" sz="2800" dirty="0" smtClean="0"/>
              <a:t>：思想政治（统编版）</a:t>
            </a:r>
            <a:endParaRPr lang="zh-CN" altLang="en-US" sz="2800" dirty="0"/>
          </a:p>
          <a:p>
            <a:r>
              <a:rPr lang="zh-CN" altLang="en-US" sz="2800" dirty="0" smtClean="0"/>
              <a:t>主讲人：张志豪                  学    校：北京大学附属中学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991360" y="1833329"/>
            <a:ext cx="8208963" cy="574368"/>
          </a:xfrm>
        </p:spPr>
        <p:txBody>
          <a:bodyPr>
            <a:normAutofit/>
          </a:bodyPr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社会历史的本质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1119" y="3290903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：社会生活的本质是什么？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1119" y="3720798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</a:t>
            </a:r>
            <a:r>
              <a:rPr lang="en-US" alt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：社会存在和社会意识是什么关系？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317885" y="165976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社会存在与社会意识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6059" y="2656841"/>
            <a:ext cx="714038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社会存在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是指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社会的物质生活过程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，主要指物质资料的生产方式，还包括地理环境、人口等社会生活的物质方面。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社会意识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是指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社会的精神生活过程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，既包括社会意识的各种形式，即政治、法律、哲学、道德、艺术、宗教等观点，也包括社会心理和自发形成的风俗、习惯。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317884" y="2303932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755173" y="2045335"/>
            <a:ext cx="445481" cy="469613"/>
            <a:chOff x="2121873" y="1511588"/>
            <a:chExt cx="445481" cy="469613"/>
          </a:xfrm>
        </p:grpSpPr>
        <p:sp>
          <p:nvSpPr>
            <p:cNvPr id="9" name="矩形 8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317250" y="163436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历史观的基本问题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25424" y="3580766"/>
            <a:ext cx="71403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社会存在和社会意识的关系问题是历史观的基本问题，对社会存在与社会意识何者为第一性的不同回答，形成了历史唯物主义和历史唯心主义两种基本的历史观。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25424" y="2631441"/>
            <a:ext cx="714038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社会存在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社会的物质生活过程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社会意识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社会的精神生活过程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317249" y="2278532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754538" y="2019935"/>
            <a:ext cx="445481" cy="469613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884" y="2340762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5173" y="208216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26059" y="2552066"/>
            <a:ext cx="714038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再次阅读毛泽东《实践论》节选，思考：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①在马克思主义哲学产生以前，为什么人们可以唯物主义地解释自然界，却不能唯物主义地解释人类社会？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《实践论》中的分析方法体现了怎样的哲学原理？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885" y="169659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任务三：回顾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经典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872749" y="225376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10038" y="199517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10155" y="1665605"/>
            <a:ext cx="71710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探讨：《实践论》的观点和分析方法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80924" y="2737486"/>
            <a:ext cx="7140388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①在马克思主义哲学产生以前，为什么人们可以唯物主义地解释自然界，却不能唯物主义地解释人类社会？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ctr"/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②《实践论》节选的分析方法体现了怎样的哲学原理？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algn="ctr"/>
            <a:endParaRPr 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691774" y="203024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29063" y="177165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91765" y="1442085"/>
            <a:ext cx="6808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结论：社会存在决定社会意识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0975" y="2372360"/>
            <a:ext cx="78149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“人们是自己的观念、思想等等的生产者，但这里所说的人们是现实的、从事活动的人们，他们受自己的生产力和与之相适应的交往的一定发展——直到交往的最遥远的形态——所制约。”</a:t>
            </a:r>
            <a:endParaRPr 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35099" y="4423991"/>
            <a:ext cx="652053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社会存在决定人们的社会意识。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有什么样的社会存在，就有什么样的社会意识。</a:t>
            </a:r>
            <a:r>
              <a:rPr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社会存在的变化、发展决定了社会意识的变化、发展。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249" y="23159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4538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25424" y="3687446"/>
            <a:ext cx="714038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调动你的生活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经验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或历史知识，举一个社会存在决定社会意识的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事例，并加以分析说明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250" y="1671831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任务四：学以致用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691774" y="2179472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29063" y="192087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91765" y="1591310"/>
            <a:ext cx="6808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社会意识的相对独立性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1490" y="2284095"/>
            <a:ext cx="72688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从根本上说，社会意识随着社会存在的变化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发展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变化</a:t>
            </a:r>
            <a:r>
              <a:rPr 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、发展</a:t>
            </a: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，但它有时会落后于社会存在，有时又先于社会存在而变化、发展。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落后的社会意识对社会发展起阻碍作用，而先进的社会意识则可以正确地预见社会发展的方向和趋势，对社会发展起积极的推动作用。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启示：理性看待社会意识的相对独立性，树立正确的社会意识</a:t>
            </a:r>
            <a:endParaRPr lang="zh-CN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846666" y="57361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kumimoji="1" lang="zh-CN" altLang="en-US" dirty="0" smtClean="0"/>
              <a:t>本框题内容小结</a:t>
            </a:r>
            <a:endParaRPr kumimoji="1" lang="zh-CN" altLang="en-US" dirty="0"/>
          </a:p>
        </p:txBody>
      </p:sp>
      <p:cxnSp>
        <p:nvCxnSpPr>
          <p:cNvPr id="6" name="直接连接符 11"/>
          <p:cNvCxnSpPr/>
          <p:nvPr/>
        </p:nvCxnSpPr>
        <p:spPr>
          <a:xfrm flipV="1">
            <a:off x="2293581" y="1724214"/>
            <a:ext cx="7834025" cy="23449"/>
          </a:xfrm>
          <a:prstGeom prst="line">
            <a:avLst/>
          </a:prstGeom>
          <a:ln w="12700">
            <a:solidFill>
              <a:srgbClr val="711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12"/>
          <p:cNvGrpSpPr/>
          <p:nvPr/>
        </p:nvGrpSpPr>
        <p:grpSpPr>
          <a:xfrm>
            <a:off x="1648802" y="1360799"/>
            <a:ext cx="445481" cy="469613"/>
            <a:chOff x="2121873" y="1511588"/>
            <a:chExt cx="445481" cy="469613"/>
          </a:xfrm>
        </p:grpSpPr>
        <p:sp>
          <p:nvSpPr>
            <p:cNvPr id="8" name="矩形 7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711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AE02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E0203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13791" y="3671764"/>
            <a:ext cx="1695624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</a:t>
            </a:r>
            <a:r>
              <a:rPr kumimoji="1"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历史的本质</a:t>
            </a:r>
            <a:endParaRPr kumimoji="1" lang="zh-CN" altLang="en-US" sz="280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709415" y="2691968"/>
            <a:ext cx="630133" cy="291370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464008" y="4442911"/>
            <a:ext cx="282271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社会存在与</a:t>
            </a:r>
            <a:endParaRPr kumimoji="1"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algn="ctr"/>
            <a:r>
              <a:rPr kumimoji="1"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社会意识</a:t>
            </a:r>
            <a:endParaRPr kumimoji="1"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3925" y="2460625"/>
            <a:ext cx="47498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社会生活在本质上是实践的</a:t>
            </a:r>
            <a:endParaRPr kumimoji="1"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6286500" y="4152900"/>
            <a:ext cx="629920" cy="153289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16854" y="4281971"/>
            <a:ext cx="3738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社会存在决定社会意识</a:t>
            </a: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16219" y="5083804"/>
            <a:ext cx="4094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社会意识具有相对独立性</a:t>
            </a: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917440" y="3198495"/>
            <a:ext cx="4843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辩证唯物主义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世界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标题 27"/>
          <p:cNvSpPr>
            <a:spLocks noGrp="1"/>
          </p:cNvSpPr>
          <p:nvPr>
            <p:ph type="title"/>
          </p:nvPr>
        </p:nvSpPr>
        <p:spPr>
          <a:xfrm>
            <a:off x="1588770" y="1859999"/>
            <a:ext cx="8208963" cy="574368"/>
          </a:xfrm>
        </p:spPr>
        <p:txBody>
          <a:bodyPr>
            <a:normAutofit/>
          </a:bodyPr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回顾所学引新知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17440" y="4465320"/>
            <a:ext cx="4870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历史唯物主义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人类社会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9419" y="3837886"/>
            <a:ext cx="652053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马克思主义哲学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218940" y="3074035"/>
            <a:ext cx="471805" cy="2025015"/>
          </a:xfrm>
          <a:prstGeom prst="leftBrac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27"/>
          <p:cNvSpPr>
            <a:spLocks noGrp="1"/>
          </p:cNvSpPr>
          <p:nvPr>
            <p:ph type="title"/>
          </p:nvPr>
        </p:nvSpPr>
        <p:spPr>
          <a:xfrm>
            <a:off x="1423670" y="1833964"/>
            <a:ext cx="8208963" cy="574368"/>
          </a:xfrm>
        </p:spPr>
        <p:txBody>
          <a:bodyPr>
            <a:normAutofit/>
          </a:bodyPr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社会历史的本质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1754" y="3198828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</a:t>
            </a:r>
            <a:r>
              <a:rPr lang="en-US" altLang="zh-CN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：社会生活的本质是什么？</a:t>
            </a:r>
            <a:endParaRPr lang="zh-CN" altLang="en-US" sz="2400" b="1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1754" y="3628723"/>
            <a:ext cx="6708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问题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：社会存在和社会意识是什么关系？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884" y="2353462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5173" y="209486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26059" y="3321051"/>
            <a:ext cx="714038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在课前阅读恩格斯《劳动在从猿到人的转变中的作用》节选的基础上，思考劳动在人类产生和发展中的作用。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885" y="170929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任务一：品味经典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62664" y="2229002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899953" y="197040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3462655" y="1640840"/>
            <a:ext cx="6808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探讨：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劳动在人类产生和发展中的作用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4905" y="2625090"/>
            <a:ext cx="4821555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①手脚分工</a:t>
            </a:r>
            <a:endParaRPr lang="en-US" altLang="zh-CN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②手是劳动的器官和产物</a:t>
            </a:r>
            <a:endParaRPr lang="en-US" altLang="zh-CN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③劳动促进语言的发展，劳动和语言一起，促使猿脑变成人脑</a:t>
            </a:r>
            <a:endParaRPr lang="en-US" altLang="zh-CN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④手、语言器官和脑在社会中发挥共同作用，使得劳动本身更加不同、完善、多方面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39670" y="2440305"/>
            <a:ext cx="65976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造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身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8450" y="2440305"/>
            <a:ext cx="9061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使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区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别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于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动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730375" y="1777365"/>
            <a:ext cx="90436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劳动发展史是理解所有社会历史奥秘的“钥匙”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26059" y="2967356"/>
            <a:ext cx="7140388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劳动是社会历史的起点，劳动创造了人，劳动推动了人类社会的产生和发展。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劳动发展史是理解所有社会历史奥秘的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钥匙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。人类历史是由人的社会实践活动构成的历史，研究人类历史的规律，也就是研究人的社会实践活动的运动规律。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3317884" y="236552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755173" y="2106930"/>
            <a:ext cx="445481" cy="469613"/>
            <a:chOff x="2121873" y="1511588"/>
            <a:chExt cx="445481" cy="469613"/>
          </a:xfrm>
        </p:grpSpPr>
        <p:sp>
          <p:nvSpPr>
            <p:cNvPr id="5" name="矩形 4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17249" y="2303297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754538" y="20447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25424" y="3270886"/>
            <a:ext cx="714038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请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在经济、政治、文化三个领域各举一个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案例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说明</a:t>
            </a:r>
            <a:r>
              <a:rPr lang="en-US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“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实践生成了社会生活的全部领域</a:t>
            </a:r>
            <a:r>
              <a:rPr lang="en-US"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”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250" y="1659131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任务二：举例说明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691774" y="2315997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29063" y="2057400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691765" y="1727835"/>
            <a:ext cx="6808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分享：</a:t>
            </a:r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实践生成了社会生活的全部领域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2404" y="3001646"/>
            <a:ext cx="714038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铁器在古代中国的推广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人民代表大会制度在中国的确立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日心说</a:t>
            </a:r>
            <a:r>
              <a:rPr lang="en-US" altLang="zh-CN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的发现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719714" y="2117242"/>
            <a:ext cx="5556738" cy="23447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157003" y="1858645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719705" y="1529080"/>
            <a:ext cx="68084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结论：社会生活在本质上是实践的</a:t>
            </a:r>
            <a:endParaRPr lang="zh-CN" altLang="en-US" sz="3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9115" y="5102860"/>
            <a:ext cx="61868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实践生成了社会生活的全部领域，形成了全部社会关系，推动着人类社会的发展。</a:t>
            </a:r>
            <a:endParaRPr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7095" y="2575560"/>
            <a:ext cx="2647315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人类进行物质生产的实践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人类调整和改革社会关系的实践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人类创造科学文化的实践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6045" y="2575560"/>
            <a:ext cx="2287905" cy="23069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社会生活的经济领域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社会生活的政治领域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社会生活的文化领域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678680" y="2794635"/>
            <a:ext cx="1888490" cy="31051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678680" y="3573780"/>
            <a:ext cx="1888490" cy="31051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678680" y="4338320"/>
            <a:ext cx="1888490" cy="31051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1552</Words>
  <Application>WPS 文字</Application>
  <PresentationFormat>宽屏</PresentationFormat>
  <Paragraphs>137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方正书宋_GBK</vt:lpstr>
      <vt:lpstr>Wingdings</vt:lpstr>
      <vt:lpstr>黑体</vt:lpstr>
      <vt:lpstr>汉仪中黑KW</vt:lpstr>
      <vt:lpstr>华文楷体</vt:lpstr>
      <vt:lpstr>微软雅黑</vt:lpstr>
      <vt:lpstr>宋体</vt:lpstr>
      <vt:lpstr>Arial Unicode MS</vt:lpstr>
      <vt:lpstr>汉仪书宋二KW</vt:lpstr>
      <vt:lpstr>Calibri</vt:lpstr>
      <vt:lpstr>Helvetica Neue</vt:lpstr>
      <vt:lpstr>Office 主题</vt:lpstr>
      <vt:lpstr>社会历史的本质</vt:lpstr>
      <vt:lpstr>回顾所学引新知</vt:lpstr>
      <vt:lpstr>社会历史的本质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社会历史的本质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pkuschool</cp:lastModifiedBy>
  <cp:revision>127</cp:revision>
  <dcterms:created xsi:type="dcterms:W3CDTF">2020-09-28T03:48:58Z</dcterms:created>
  <dcterms:modified xsi:type="dcterms:W3CDTF">2020-09-28T03:48:58Z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2052-1.7.0.2619</vt:lpwstr>
  </property>
</Properties>
</file>