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7"/>
  </p:notesMasterIdLst>
  <p:handoutMasterIdLst>
    <p:handoutMasterId r:id="rId38"/>
  </p:handoutMasterIdLst>
  <p:sldIdLst>
    <p:sldId id="259" r:id="rId3"/>
    <p:sldId id="343" r:id="rId4"/>
    <p:sldId id="415" r:id="rId5"/>
    <p:sldId id="414" r:id="rId6"/>
    <p:sldId id="416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42" r:id="rId15"/>
    <p:sldId id="425" r:id="rId16"/>
    <p:sldId id="437" r:id="rId17"/>
    <p:sldId id="436" r:id="rId18"/>
    <p:sldId id="438" r:id="rId19"/>
    <p:sldId id="439" r:id="rId20"/>
    <p:sldId id="440" r:id="rId21"/>
    <p:sldId id="441" r:id="rId22"/>
    <p:sldId id="443" r:id="rId23"/>
    <p:sldId id="445" r:id="rId24"/>
    <p:sldId id="444" r:id="rId25"/>
    <p:sldId id="446" r:id="rId26"/>
    <p:sldId id="447" r:id="rId27"/>
    <p:sldId id="448" r:id="rId28"/>
    <p:sldId id="449" r:id="rId29"/>
    <p:sldId id="452" r:id="rId30"/>
    <p:sldId id="453" r:id="rId31"/>
    <p:sldId id="454" r:id="rId32"/>
    <p:sldId id="455" r:id="rId33"/>
    <p:sldId id="456" r:id="rId34"/>
    <p:sldId id="450" r:id="rId35"/>
    <p:sldId id="45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74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5405" userDrawn="1">
          <p15:clr>
            <a:srgbClr val="A4A3A4"/>
          </p15:clr>
        </p15:guide>
        <p15:guide id="4" orient="horz" pos="8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0203"/>
    <a:srgbClr val="711000"/>
    <a:srgbClr val="014E6A"/>
    <a:srgbClr val="1784AD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323" autoAdjust="0"/>
  </p:normalViewPr>
  <p:slideViewPr>
    <p:cSldViewPr snapToGrid="0">
      <p:cViewPr varScale="1">
        <p:scale>
          <a:sx n="84" d="100"/>
          <a:sy n="84" d="100"/>
        </p:scale>
        <p:origin x="408" y="90"/>
      </p:cViewPr>
      <p:guideLst>
        <p:guide orient="horz" pos="3974"/>
        <p:guide pos="234"/>
        <p:guide pos="5405"/>
        <p:guide orient="horz" pos="8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24"/>
    </p:cViewPr>
  </p:sorter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9055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6188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6649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7095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4430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1829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56058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2058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9293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620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73985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2176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4731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85346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34779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78683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85514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27526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16293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79532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0199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19337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58689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9639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8244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7398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081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955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81124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2864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115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729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26670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9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标题 1"/>
          <p:cNvSpPr txBox="1">
            <a:spLocks/>
          </p:cNvSpPr>
          <p:nvPr userDrawn="1"/>
        </p:nvSpPr>
        <p:spPr>
          <a:xfrm>
            <a:off x="7433737" y="166687"/>
            <a:ext cx="4062182" cy="5429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r"/>
            <a:r>
              <a: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小学语文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标题 1"/>
          <p:cNvSpPr txBox="1">
            <a:spLocks/>
          </p:cNvSpPr>
          <p:nvPr userDrawn="1"/>
        </p:nvSpPr>
        <p:spPr>
          <a:xfrm>
            <a:off x="279627" y="5922169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标题 1"/>
          <p:cNvSpPr txBox="1">
            <a:spLocks/>
          </p:cNvSpPr>
          <p:nvPr userDrawn="1"/>
        </p:nvSpPr>
        <p:spPr>
          <a:xfrm>
            <a:off x="279627" y="5922169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初中语文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35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</a:p>
        </p:txBody>
      </p:sp>
    </p:spTree>
    <p:extLst>
      <p:ext uri="{BB962C8B-B14F-4D97-AF65-F5344CB8AC3E}">
        <p14:creationId xmlns:p14="http://schemas.microsoft.com/office/powerpoint/2010/main" val="158477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</a:p>
        </p:txBody>
      </p:sp>
    </p:spTree>
    <p:extLst>
      <p:ext uri="{BB962C8B-B14F-4D97-AF65-F5344CB8AC3E}">
        <p14:creationId xmlns:p14="http://schemas.microsoft.com/office/powerpoint/2010/main" val="2093409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6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>
            <a:norm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哲学与文化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专题复习课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775011" y="3595816"/>
            <a:ext cx="9361301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级：高二                      学    科：思想政治（统编版）</a:t>
            </a:r>
          </a:p>
          <a:p>
            <a:r>
              <a:rPr lang="zh-CN" altLang="en-US" sz="2800" dirty="0"/>
              <a:t>主讲人：张帅                      学    校：中国人民大学附属中学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25BC8E1-B2A1-402D-A66D-DC620D563FFB}"/>
              </a:ext>
            </a:extLst>
          </p:cNvPr>
          <p:cNvSpPr/>
          <p:nvPr/>
        </p:nvSpPr>
        <p:spPr>
          <a:xfrm>
            <a:off x="3849568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把握世界的规律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A6FBCAA7-A88D-461D-81E5-CEDAC26C8098}"/>
              </a:ext>
            </a:extLst>
          </p:cNvPr>
          <p:cNvSpPr/>
          <p:nvPr/>
        </p:nvSpPr>
        <p:spPr>
          <a:xfrm>
            <a:off x="2257573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0D9E227-508C-4E07-A71F-EDCFDC6BF94C}"/>
              </a:ext>
            </a:extLst>
          </p:cNvPr>
          <p:cNvSpPr/>
          <p:nvPr/>
        </p:nvSpPr>
        <p:spPr>
          <a:xfrm>
            <a:off x="1880091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世界是永恒发展的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CA23FD3-68D0-4C06-870C-DFD3820DF34E}"/>
              </a:ext>
            </a:extLst>
          </p:cNvPr>
          <p:cNvSpPr/>
          <p:nvPr/>
        </p:nvSpPr>
        <p:spPr>
          <a:xfrm>
            <a:off x="4114510" y="4373829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用发展的观点看问题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C1BBB8A-5CB9-427A-8EA8-D9E789868A05}"/>
              </a:ext>
            </a:extLst>
          </p:cNvPr>
          <p:cNvSpPr/>
          <p:nvPr/>
        </p:nvSpPr>
        <p:spPr>
          <a:xfrm>
            <a:off x="4114510" y="313219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唯物辩证法的发展观</a:t>
            </a:r>
          </a:p>
        </p:txBody>
      </p:sp>
    </p:spTree>
    <p:extLst>
      <p:ext uri="{BB962C8B-B14F-4D97-AF65-F5344CB8AC3E}">
        <p14:creationId xmlns:p14="http://schemas.microsoft.com/office/powerpoint/2010/main" val="144933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4BDAC03-1A70-4562-988A-7CC28BB6FB0B}"/>
              </a:ext>
            </a:extLst>
          </p:cNvPr>
          <p:cNvSpPr/>
          <p:nvPr/>
        </p:nvSpPr>
        <p:spPr>
          <a:xfrm>
            <a:off x="3827268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把握世界的规律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978C2BE-0E27-431F-A3F9-439E8B0A0233}"/>
              </a:ext>
            </a:extLst>
          </p:cNvPr>
          <p:cNvSpPr/>
          <p:nvPr/>
        </p:nvSpPr>
        <p:spPr>
          <a:xfrm>
            <a:off x="2235273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A9F34BC-5C46-4314-B7FB-213F1EAED867}"/>
              </a:ext>
            </a:extLst>
          </p:cNvPr>
          <p:cNvSpPr/>
          <p:nvPr/>
        </p:nvSpPr>
        <p:spPr>
          <a:xfrm>
            <a:off x="1857791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3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唯物辩证法的实质与核心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ECC43B8-E6F9-4844-A5BE-05E290A64747}"/>
              </a:ext>
            </a:extLst>
          </p:cNvPr>
          <p:cNvSpPr/>
          <p:nvPr/>
        </p:nvSpPr>
        <p:spPr>
          <a:xfrm>
            <a:off x="4092210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矛盾问题的精髓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2C72803-4CBA-4ED7-B70C-5C9E3E67774C}"/>
              </a:ext>
            </a:extLst>
          </p:cNvPr>
          <p:cNvSpPr/>
          <p:nvPr/>
        </p:nvSpPr>
        <p:spPr>
          <a:xfrm>
            <a:off x="4092210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用对立统一的观点看问题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599D29C-7799-4112-BF9A-3B9CBA53EEA9}"/>
              </a:ext>
            </a:extLst>
          </p:cNvPr>
          <p:cNvSpPr/>
          <p:nvPr/>
        </p:nvSpPr>
        <p:spPr>
          <a:xfrm>
            <a:off x="4092210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事物发展的源泉和动力</a:t>
            </a:r>
          </a:p>
        </p:txBody>
      </p:sp>
    </p:spTree>
    <p:extLst>
      <p:ext uri="{BB962C8B-B14F-4D97-AF65-F5344CB8AC3E}">
        <p14:creationId xmlns:p14="http://schemas.microsoft.com/office/powerpoint/2010/main" val="2977097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E160F8C-6D04-40ED-B66D-E0AA055450BF}"/>
              </a:ext>
            </a:extLst>
          </p:cNvPr>
          <p:cNvSpPr/>
          <p:nvPr/>
        </p:nvSpPr>
        <p:spPr>
          <a:xfrm>
            <a:off x="3827268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坚持唯物辩证法 反对形而上学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3CC3AE6-F965-4C11-BC4C-8DD0D2CE065F}"/>
              </a:ext>
            </a:extLst>
          </p:cNvPr>
          <p:cNvSpPr/>
          <p:nvPr/>
        </p:nvSpPr>
        <p:spPr>
          <a:xfrm>
            <a:off x="2139145" y="1651679"/>
            <a:ext cx="1559168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75CE9-4CE5-40EF-9E9E-964237581223}"/>
              </a:ext>
            </a:extLst>
          </p:cNvPr>
          <p:cNvSpPr txBox="1"/>
          <p:nvPr/>
        </p:nvSpPr>
        <p:spPr>
          <a:xfrm>
            <a:off x="2139145" y="2996418"/>
            <a:ext cx="7146388" cy="2480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明确唯物辩证法和形而上学的对立和分歧，明确如何在唯物辩证法指导下，坚持和发展新时代中国特色社会主义。</a:t>
            </a: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6072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57F2F15-6BA2-43CB-AA23-7A49100FE236}"/>
              </a:ext>
            </a:extLst>
          </p:cNvPr>
          <p:cNvSpPr/>
          <p:nvPr/>
        </p:nvSpPr>
        <p:spPr>
          <a:xfrm>
            <a:off x="4308486" y="256638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时代精神的精华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6F6167E-E31B-49A7-BC86-0720F7D0F8F6}"/>
              </a:ext>
            </a:extLst>
          </p:cNvPr>
          <p:cNvSpPr/>
          <p:nvPr/>
        </p:nvSpPr>
        <p:spPr>
          <a:xfrm>
            <a:off x="2704769" y="2566389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第四课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2580EB0-738F-4076-B7E1-169F391D2A9A}"/>
              </a:ext>
            </a:extLst>
          </p:cNvPr>
          <p:cNvSpPr/>
          <p:nvPr/>
        </p:nvSpPr>
        <p:spPr>
          <a:xfrm>
            <a:off x="4308485" y="338934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寻觅社会的真谛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D887489-7220-40CE-95AE-AD33F8BCCA28}"/>
              </a:ext>
            </a:extLst>
          </p:cNvPr>
          <p:cNvSpPr/>
          <p:nvPr/>
        </p:nvSpPr>
        <p:spPr>
          <a:xfrm>
            <a:off x="2704769" y="338486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第五课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DAB37D3-A634-4B47-9206-2F13CEBD06F3}"/>
              </a:ext>
            </a:extLst>
          </p:cNvPr>
          <p:cNvSpPr/>
          <p:nvPr/>
        </p:nvSpPr>
        <p:spPr>
          <a:xfrm>
            <a:off x="4308484" y="4200793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实现人生的价值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C9755C5-150F-4972-AF46-26876D037BD7}"/>
              </a:ext>
            </a:extLst>
          </p:cNvPr>
          <p:cNvSpPr/>
          <p:nvPr/>
        </p:nvSpPr>
        <p:spPr>
          <a:xfrm>
            <a:off x="2704769" y="4200793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第六课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2D6EBC1-14A2-4948-AD3E-781136CF0C47}"/>
              </a:ext>
            </a:extLst>
          </p:cNvPr>
          <p:cNvSpPr/>
          <p:nvPr/>
        </p:nvSpPr>
        <p:spPr>
          <a:xfrm>
            <a:off x="4308486" y="1627371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认识社会与价值选择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C173AA8-40AC-45E8-B01A-72E7303CFE9C}"/>
              </a:ext>
            </a:extLst>
          </p:cNvPr>
          <p:cNvSpPr/>
          <p:nvPr/>
        </p:nvSpPr>
        <p:spPr>
          <a:xfrm>
            <a:off x="2224122" y="1627371"/>
            <a:ext cx="1943687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第二单元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77DBD66-B205-4136-9B1E-3A88D5C98C03}"/>
              </a:ext>
            </a:extLst>
          </p:cNvPr>
          <p:cNvSpPr/>
          <p:nvPr/>
        </p:nvSpPr>
        <p:spPr>
          <a:xfrm>
            <a:off x="4308484" y="5012237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坚持历史唯物主义 反对历史虚无主义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4463BE6-8DCB-4ED8-B6FF-246AD8279E87}"/>
              </a:ext>
            </a:extLst>
          </p:cNvPr>
          <p:cNvSpPr/>
          <p:nvPr/>
        </p:nvSpPr>
        <p:spPr>
          <a:xfrm>
            <a:off x="2704769" y="501223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探究</a:t>
            </a:r>
          </a:p>
        </p:txBody>
      </p:sp>
    </p:spTree>
    <p:extLst>
      <p:ext uri="{BB962C8B-B14F-4D97-AF65-F5344CB8AC3E}">
        <p14:creationId xmlns:p14="http://schemas.microsoft.com/office/powerpoint/2010/main" val="4040435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041D297-FBDE-4D42-AD1D-09ECEC8269A9}"/>
              </a:ext>
            </a:extLst>
          </p:cNvPr>
          <p:cNvSpPr/>
          <p:nvPr/>
        </p:nvSpPr>
        <p:spPr>
          <a:xfrm>
            <a:off x="3902779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探究认识的奥秘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C797A3D-C43A-4490-83CC-7D7629C33EFF}"/>
              </a:ext>
            </a:extLst>
          </p:cNvPr>
          <p:cNvSpPr/>
          <p:nvPr/>
        </p:nvSpPr>
        <p:spPr>
          <a:xfrm>
            <a:off x="2310784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第四课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06351AB-C064-4350-8648-E7B120F79F94}"/>
              </a:ext>
            </a:extLst>
          </p:cNvPr>
          <p:cNvSpPr/>
          <p:nvPr/>
        </p:nvSpPr>
        <p:spPr>
          <a:xfrm>
            <a:off x="1905168" y="3893788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人的认识从何而来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49BE2B3-F62D-4B44-86F8-1BA64494B4D5}"/>
              </a:ext>
            </a:extLst>
          </p:cNvPr>
          <p:cNvSpPr/>
          <p:nvPr/>
        </p:nvSpPr>
        <p:spPr>
          <a:xfrm>
            <a:off x="4167721" y="4429585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实践是认识的基础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F821F0E-F516-473E-9D1D-AF1A9FA9D594}"/>
              </a:ext>
            </a:extLst>
          </p:cNvPr>
          <p:cNvSpPr/>
          <p:nvPr/>
        </p:nvSpPr>
        <p:spPr>
          <a:xfrm>
            <a:off x="4167721" y="317903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认识与实践</a:t>
            </a:r>
          </a:p>
        </p:txBody>
      </p:sp>
    </p:spTree>
    <p:extLst>
      <p:ext uri="{BB962C8B-B14F-4D97-AF65-F5344CB8AC3E}">
        <p14:creationId xmlns:p14="http://schemas.microsoft.com/office/powerpoint/2010/main" val="2034199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F43CA9F-EF18-4E9D-898E-7BCAD35769E2}"/>
              </a:ext>
            </a:extLst>
          </p:cNvPr>
          <p:cNvSpPr/>
          <p:nvPr/>
        </p:nvSpPr>
        <p:spPr>
          <a:xfrm>
            <a:off x="386685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探究认识的奥秘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344F35C-9A2C-40C0-A815-CC11574B4181}"/>
              </a:ext>
            </a:extLst>
          </p:cNvPr>
          <p:cNvSpPr/>
          <p:nvPr/>
        </p:nvSpPr>
        <p:spPr>
          <a:xfrm>
            <a:off x="227486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第四课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6AA5830-0FED-4FC9-A24E-B403CB1F7190}"/>
              </a:ext>
            </a:extLst>
          </p:cNvPr>
          <p:cNvSpPr/>
          <p:nvPr/>
        </p:nvSpPr>
        <p:spPr>
          <a:xfrm>
            <a:off x="186924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在实践中追求和发展真理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FCF2B93-9CFA-4747-8DEB-F235439DCED7}"/>
              </a:ext>
            </a:extLst>
          </p:cNvPr>
          <p:cNvSpPr/>
          <p:nvPr/>
        </p:nvSpPr>
        <p:spPr>
          <a:xfrm>
            <a:off x="4131799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真理是具体的有条件的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4DC4C96-6329-4FC1-BAF5-19DA40E31323}"/>
              </a:ext>
            </a:extLst>
          </p:cNvPr>
          <p:cNvSpPr/>
          <p:nvPr/>
        </p:nvSpPr>
        <p:spPr>
          <a:xfrm>
            <a:off x="4131799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追求真理是一个过程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5EC314A-925C-4EA8-B5FB-61515F98F045}"/>
              </a:ext>
            </a:extLst>
          </p:cNvPr>
          <p:cNvSpPr/>
          <p:nvPr/>
        </p:nvSpPr>
        <p:spPr>
          <a:xfrm>
            <a:off x="4131799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真理是客观的</a:t>
            </a:r>
          </a:p>
        </p:txBody>
      </p:sp>
    </p:spTree>
    <p:extLst>
      <p:ext uri="{BB962C8B-B14F-4D97-AF65-F5344CB8AC3E}">
        <p14:creationId xmlns:p14="http://schemas.microsoft.com/office/powerpoint/2010/main" val="578740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9179A672-4533-42C4-8125-F4268829B315}"/>
              </a:ext>
            </a:extLst>
          </p:cNvPr>
          <p:cNvSpPr/>
          <p:nvPr/>
        </p:nvSpPr>
        <p:spPr>
          <a:xfrm>
            <a:off x="384399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寻觅社会的真谛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B7431F9-B072-4E69-9F63-67562A0F62D4}"/>
              </a:ext>
            </a:extLst>
          </p:cNvPr>
          <p:cNvSpPr/>
          <p:nvPr/>
        </p:nvSpPr>
        <p:spPr>
          <a:xfrm>
            <a:off x="225200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第五课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4F091FF-15E9-45B2-BA2F-BC709EBC3C64}"/>
              </a:ext>
            </a:extLst>
          </p:cNvPr>
          <p:cNvSpPr/>
          <p:nvPr/>
        </p:nvSpPr>
        <p:spPr>
          <a:xfrm>
            <a:off x="184638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社会历史的本质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5BD9392-44CA-4F67-99C5-75B382DFE7A3}"/>
              </a:ext>
            </a:extLst>
          </p:cNvPr>
          <p:cNvSpPr/>
          <p:nvPr/>
        </p:nvSpPr>
        <p:spPr>
          <a:xfrm>
            <a:off x="410893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社会存在与社会意识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E4088AFB-6E23-476E-A8B7-B3E093D00079}"/>
              </a:ext>
            </a:extLst>
          </p:cNvPr>
          <p:cNvSpPr/>
          <p:nvPr/>
        </p:nvSpPr>
        <p:spPr>
          <a:xfrm>
            <a:off x="410893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社会生活在本质上是实践的</a:t>
            </a:r>
          </a:p>
        </p:txBody>
      </p:sp>
    </p:spTree>
    <p:extLst>
      <p:ext uri="{BB962C8B-B14F-4D97-AF65-F5344CB8AC3E}">
        <p14:creationId xmlns:p14="http://schemas.microsoft.com/office/powerpoint/2010/main" val="2159068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9BB3871-2923-4865-86DC-5D516AB40423}"/>
              </a:ext>
            </a:extLst>
          </p:cNvPr>
          <p:cNvSpPr/>
          <p:nvPr/>
        </p:nvSpPr>
        <p:spPr>
          <a:xfrm>
            <a:off x="396972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寻觅社会的真谛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BCB6A53-05ED-4EE5-A8C0-60F7CE3F394F}"/>
              </a:ext>
            </a:extLst>
          </p:cNvPr>
          <p:cNvSpPr/>
          <p:nvPr/>
        </p:nvSpPr>
        <p:spPr>
          <a:xfrm>
            <a:off x="237773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第五课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3F3E455-A476-4512-8CC7-D66DF39907BB}"/>
              </a:ext>
            </a:extLst>
          </p:cNvPr>
          <p:cNvSpPr/>
          <p:nvPr/>
        </p:nvSpPr>
        <p:spPr>
          <a:xfrm>
            <a:off x="197211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社会历史的发展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A078426-E387-4F4C-ACA9-22CC04A411EB}"/>
              </a:ext>
            </a:extLst>
          </p:cNvPr>
          <p:cNvSpPr/>
          <p:nvPr/>
        </p:nvSpPr>
        <p:spPr>
          <a:xfrm>
            <a:off x="423466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社会历史发展的总趋势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91B47AF-9FC4-4663-B0D1-7386CF2FD5D2}"/>
              </a:ext>
            </a:extLst>
          </p:cNvPr>
          <p:cNvSpPr/>
          <p:nvPr/>
        </p:nvSpPr>
        <p:spPr>
          <a:xfrm>
            <a:off x="423466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社会历史发展的规律</a:t>
            </a:r>
          </a:p>
        </p:txBody>
      </p:sp>
    </p:spTree>
    <p:extLst>
      <p:ext uri="{BB962C8B-B14F-4D97-AF65-F5344CB8AC3E}">
        <p14:creationId xmlns:p14="http://schemas.microsoft.com/office/powerpoint/2010/main" val="2404962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BC91231B-E062-482B-8307-4BB30968397D}"/>
              </a:ext>
            </a:extLst>
          </p:cNvPr>
          <p:cNvSpPr/>
          <p:nvPr/>
        </p:nvSpPr>
        <p:spPr>
          <a:xfrm>
            <a:off x="386685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寻觅社会的真谛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8C358E3-B38F-453B-92BA-FD0225460973}"/>
              </a:ext>
            </a:extLst>
          </p:cNvPr>
          <p:cNvSpPr/>
          <p:nvPr/>
        </p:nvSpPr>
        <p:spPr>
          <a:xfrm>
            <a:off x="227486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第五课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05A18A2-0083-456F-854B-A7298D350795}"/>
              </a:ext>
            </a:extLst>
          </p:cNvPr>
          <p:cNvSpPr/>
          <p:nvPr/>
        </p:nvSpPr>
        <p:spPr>
          <a:xfrm>
            <a:off x="186924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社会历史的主体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CE53414-A8A9-4BC9-8BBA-3610395408F6}"/>
              </a:ext>
            </a:extLst>
          </p:cNvPr>
          <p:cNvSpPr/>
          <p:nvPr/>
        </p:nvSpPr>
        <p:spPr>
          <a:xfrm>
            <a:off x="413179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群众观点与群众路线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56E5417-4073-4803-86BF-DFA3F3A9D7B5}"/>
              </a:ext>
            </a:extLst>
          </p:cNvPr>
          <p:cNvSpPr/>
          <p:nvPr/>
        </p:nvSpPr>
        <p:spPr>
          <a:xfrm>
            <a:off x="413179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人民群众是历史的创造者</a:t>
            </a:r>
          </a:p>
        </p:txBody>
      </p:sp>
    </p:spTree>
    <p:extLst>
      <p:ext uri="{BB962C8B-B14F-4D97-AF65-F5344CB8AC3E}">
        <p14:creationId xmlns:p14="http://schemas.microsoft.com/office/powerpoint/2010/main" val="1961274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A67C575-97CC-4961-8651-7E4B95E945F0}"/>
              </a:ext>
            </a:extLst>
          </p:cNvPr>
          <p:cNvSpPr/>
          <p:nvPr/>
        </p:nvSpPr>
        <p:spPr>
          <a:xfrm>
            <a:off x="385542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实现人生的价值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C91B960-4CBA-407A-A27F-9F164B16AA2D}"/>
              </a:ext>
            </a:extLst>
          </p:cNvPr>
          <p:cNvSpPr/>
          <p:nvPr/>
        </p:nvSpPr>
        <p:spPr>
          <a:xfrm>
            <a:off x="226343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第六课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2F82D56-0501-426A-962F-F152027275ED}"/>
              </a:ext>
            </a:extLst>
          </p:cNvPr>
          <p:cNvSpPr/>
          <p:nvPr/>
        </p:nvSpPr>
        <p:spPr>
          <a:xfrm>
            <a:off x="185781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价值与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价值观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D23C226-3622-4FF2-83AA-2B46C2AD9010}"/>
              </a:ext>
            </a:extLst>
          </p:cNvPr>
          <p:cNvSpPr/>
          <p:nvPr/>
        </p:nvSpPr>
        <p:spPr>
          <a:xfrm>
            <a:off x="4120369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价值观及其导向作用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C160B6A-87BF-4E58-84CC-FF85673A5439}"/>
              </a:ext>
            </a:extLst>
          </p:cNvPr>
          <p:cNvSpPr/>
          <p:nvPr/>
        </p:nvSpPr>
        <p:spPr>
          <a:xfrm>
            <a:off x="4120369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培育和践行社会主义核心价值观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F67A8A72-761E-4E72-8358-B42E9E551D04}"/>
              </a:ext>
            </a:extLst>
          </p:cNvPr>
          <p:cNvSpPr/>
          <p:nvPr/>
        </p:nvSpPr>
        <p:spPr>
          <a:xfrm>
            <a:off x="4120369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人的价值</a:t>
            </a:r>
          </a:p>
        </p:txBody>
      </p:sp>
    </p:spTree>
    <p:extLst>
      <p:ext uri="{BB962C8B-B14F-4D97-AF65-F5344CB8AC3E}">
        <p14:creationId xmlns:p14="http://schemas.microsoft.com/office/powerpoint/2010/main" val="198999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498CED1-1BE4-4DC4-8D9A-D1768ACD658E}"/>
              </a:ext>
            </a:extLst>
          </p:cNvPr>
          <p:cNvSpPr/>
          <p:nvPr/>
        </p:nvSpPr>
        <p:spPr>
          <a:xfrm>
            <a:off x="4754536" y="2622660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探索世界与把握规律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1E6D1C7-1904-4663-A21A-EACCC1A97587}"/>
              </a:ext>
            </a:extLst>
          </p:cNvPr>
          <p:cNvSpPr/>
          <p:nvPr/>
        </p:nvSpPr>
        <p:spPr>
          <a:xfrm>
            <a:off x="2670172" y="2622660"/>
            <a:ext cx="1943687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第一单元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24A184-FF8D-4CD5-A1B0-2E7E6C007570}"/>
              </a:ext>
            </a:extLst>
          </p:cNvPr>
          <p:cNvSpPr/>
          <p:nvPr/>
        </p:nvSpPr>
        <p:spPr>
          <a:xfrm>
            <a:off x="4754536" y="361794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认识社会与价值选择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320C6D3-D4CE-484C-87EE-D17478FC3357}"/>
              </a:ext>
            </a:extLst>
          </p:cNvPr>
          <p:cNvSpPr/>
          <p:nvPr/>
        </p:nvSpPr>
        <p:spPr>
          <a:xfrm>
            <a:off x="2670172" y="3617949"/>
            <a:ext cx="1943687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第二单元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E9C508B-33E2-462A-8DE1-AB2FFB87EEDB}"/>
              </a:ext>
            </a:extLst>
          </p:cNvPr>
          <p:cNvSpPr/>
          <p:nvPr/>
        </p:nvSpPr>
        <p:spPr>
          <a:xfrm>
            <a:off x="4754536" y="4613238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文化传承与文化创新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AC7DCC55-ABA0-4C24-8216-4EBC44DEF89F}"/>
              </a:ext>
            </a:extLst>
          </p:cNvPr>
          <p:cNvSpPr/>
          <p:nvPr/>
        </p:nvSpPr>
        <p:spPr>
          <a:xfrm>
            <a:off x="2670172" y="4613238"/>
            <a:ext cx="1943687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第三单元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60EA6A3-233A-4225-AAB1-D45FE9CBB11E}"/>
              </a:ext>
            </a:extLst>
          </p:cNvPr>
          <p:cNvSpPr txBox="1"/>
          <p:nvPr/>
        </p:nvSpPr>
        <p:spPr>
          <a:xfrm>
            <a:off x="1912862" y="1655816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哲学与文化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02291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0555F16E-43B6-468B-BBEC-6AA57FDC2362}"/>
              </a:ext>
            </a:extLst>
          </p:cNvPr>
          <p:cNvSpPr/>
          <p:nvPr/>
        </p:nvSpPr>
        <p:spPr>
          <a:xfrm>
            <a:off x="383256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实现人生的价值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F951F68-04AE-479F-89A3-AABFC829C95F}"/>
              </a:ext>
            </a:extLst>
          </p:cNvPr>
          <p:cNvSpPr/>
          <p:nvPr/>
        </p:nvSpPr>
        <p:spPr>
          <a:xfrm>
            <a:off x="224057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第六课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3659CD4-A023-4327-BCF1-50C2BD18414E}"/>
              </a:ext>
            </a:extLst>
          </p:cNvPr>
          <p:cNvSpPr/>
          <p:nvPr/>
        </p:nvSpPr>
        <p:spPr>
          <a:xfrm>
            <a:off x="183495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价值判断与价值选择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26EFC5C-4D8B-4D0A-90EC-D34A07778EAC}"/>
              </a:ext>
            </a:extLst>
          </p:cNvPr>
          <p:cNvSpPr/>
          <p:nvPr/>
        </p:nvSpPr>
        <p:spPr>
          <a:xfrm>
            <a:off x="409750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自觉站在最广大人民的立场上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6D4BE91-2DBD-41DC-A7B3-3845A2BD5B8B}"/>
              </a:ext>
            </a:extLst>
          </p:cNvPr>
          <p:cNvSpPr/>
          <p:nvPr/>
        </p:nvSpPr>
        <p:spPr>
          <a:xfrm>
            <a:off x="409750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自觉遵循社会发展的客观规律</a:t>
            </a:r>
          </a:p>
        </p:txBody>
      </p:sp>
    </p:spTree>
    <p:extLst>
      <p:ext uri="{BB962C8B-B14F-4D97-AF65-F5344CB8AC3E}">
        <p14:creationId xmlns:p14="http://schemas.microsoft.com/office/powerpoint/2010/main" val="4207776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777F567-87FD-437F-8694-566F48728A20}"/>
              </a:ext>
            </a:extLst>
          </p:cNvPr>
          <p:cNvSpPr/>
          <p:nvPr/>
        </p:nvSpPr>
        <p:spPr>
          <a:xfrm>
            <a:off x="391257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实现人生的价值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16F8F235-CBDB-4B0C-A1F7-C8D0782F2E97}"/>
              </a:ext>
            </a:extLst>
          </p:cNvPr>
          <p:cNvSpPr/>
          <p:nvPr/>
        </p:nvSpPr>
        <p:spPr>
          <a:xfrm>
            <a:off x="232058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第六课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ADCD0B1-2D8B-40BB-A85A-51563CF02E33}"/>
              </a:ext>
            </a:extLst>
          </p:cNvPr>
          <p:cNvSpPr/>
          <p:nvPr/>
        </p:nvSpPr>
        <p:spPr>
          <a:xfrm>
            <a:off x="191496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价值的创造和实现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D9E3CD7-B44B-4BD4-93DE-D91686E7560D}"/>
              </a:ext>
            </a:extLst>
          </p:cNvPr>
          <p:cNvSpPr/>
          <p:nvPr/>
        </p:nvSpPr>
        <p:spPr>
          <a:xfrm>
            <a:off x="4177519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在个人与社会的统一中创造和实现价值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1CBFEA2-AA88-4F5C-9214-E2A62194E6CC}"/>
              </a:ext>
            </a:extLst>
          </p:cNvPr>
          <p:cNvSpPr/>
          <p:nvPr/>
        </p:nvSpPr>
        <p:spPr>
          <a:xfrm>
            <a:off x="4177519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在砥砺自我中创造和实现价值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E33FE5C-0E58-48B9-BD5A-4300CCA69A44}"/>
              </a:ext>
            </a:extLst>
          </p:cNvPr>
          <p:cNvSpPr/>
          <p:nvPr/>
        </p:nvSpPr>
        <p:spPr>
          <a:xfrm>
            <a:off x="4177519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弘扬劳动精神 实现人生价值</a:t>
            </a:r>
          </a:p>
        </p:txBody>
      </p:sp>
    </p:spTree>
    <p:extLst>
      <p:ext uri="{BB962C8B-B14F-4D97-AF65-F5344CB8AC3E}">
        <p14:creationId xmlns:p14="http://schemas.microsoft.com/office/powerpoint/2010/main" val="3635313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4DB384EA-25BB-4B3A-A70F-CE79955EF5A6}"/>
              </a:ext>
            </a:extLst>
          </p:cNvPr>
          <p:cNvSpPr/>
          <p:nvPr/>
        </p:nvSpPr>
        <p:spPr>
          <a:xfrm>
            <a:off x="3972364" y="1651679"/>
            <a:ext cx="533165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坚持历史唯物主义 反对历史虚无主义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FE7DC50-3E1E-42EC-923D-6CBB3DE89BF7}"/>
              </a:ext>
            </a:extLst>
          </p:cNvPr>
          <p:cNvSpPr/>
          <p:nvPr/>
        </p:nvSpPr>
        <p:spPr>
          <a:xfrm>
            <a:off x="2270174" y="1651679"/>
            <a:ext cx="1559168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综合探究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2B8066-4493-4090-9C8F-926FABE408EE}"/>
              </a:ext>
            </a:extLst>
          </p:cNvPr>
          <p:cNvSpPr txBox="1"/>
          <p:nvPr/>
        </p:nvSpPr>
        <p:spPr>
          <a:xfrm>
            <a:off x="2114056" y="2866379"/>
            <a:ext cx="7317087" cy="263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明确坚持历史唯物主义，要坚持群众观点和群众路线，辩证理解普通个人和历史人物的关系，科学、客观、实事求是地评价历史人物。坚持历史唯物主义，要充分认识历史虚无主义的本质和危害，旗帜鲜明地反对历史虚无主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0170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202E266-4057-4571-AA82-24F3D2326F9F}"/>
              </a:ext>
            </a:extLst>
          </p:cNvPr>
          <p:cNvSpPr/>
          <p:nvPr/>
        </p:nvSpPr>
        <p:spPr>
          <a:xfrm>
            <a:off x="4256356" y="256638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继承发展中华优秀传统文化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03C0830-37B1-4DC5-A00B-899BF6B2DF3E}"/>
              </a:ext>
            </a:extLst>
          </p:cNvPr>
          <p:cNvSpPr/>
          <p:nvPr/>
        </p:nvSpPr>
        <p:spPr>
          <a:xfrm>
            <a:off x="2652639" y="2566389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第七课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9F01F3C-6A3D-4D99-A69D-70B1F3D6B6D1}"/>
              </a:ext>
            </a:extLst>
          </p:cNvPr>
          <p:cNvSpPr/>
          <p:nvPr/>
        </p:nvSpPr>
        <p:spPr>
          <a:xfrm>
            <a:off x="4256355" y="338934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学习借鉴外来文化的有益成果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6D3D25A-019B-41F7-B938-5D2B0D19D7EF}"/>
              </a:ext>
            </a:extLst>
          </p:cNvPr>
          <p:cNvSpPr/>
          <p:nvPr/>
        </p:nvSpPr>
        <p:spPr>
          <a:xfrm>
            <a:off x="2652639" y="338486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第八课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E287DD8-5460-4FE5-BA90-04D3DE0F4E60}"/>
              </a:ext>
            </a:extLst>
          </p:cNvPr>
          <p:cNvSpPr/>
          <p:nvPr/>
        </p:nvSpPr>
        <p:spPr>
          <a:xfrm>
            <a:off x="4256354" y="4200793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发展中国特色社会主义文化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9B285D7-D786-4E3E-B5AB-4752B61429ED}"/>
              </a:ext>
            </a:extLst>
          </p:cNvPr>
          <p:cNvSpPr/>
          <p:nvPr/>
        </p:nvSpPr>
        <p:spPr>
          <a:xfrm>
            <a:off x="2652639" y="4200793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第九课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5DD442A-7EFD-4AC9-8F00-ED3D935B127B}"/>
              </a:ext>
            </a:extLst>
          </p:cNvPr>
          <p:cNvSpPr/>
          <p:nvPr/>
        </p:nvSpPr>
        <p:spPr>
          <a:xfrm>
            <a:off x="4256356" y="1627371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文化传承与文化创新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43D3BB-15AA-4A44-B458-674F0C497891}"/>
              </a:ext>
            </a:extLst>
          </p:cNvPr>
          <p:cNvSpPr/>
          <p:nvPr/>
        </p:nvSpPr>
        <p:spPr>
          <a:xfrm>
            <a:off x="2171992" y="1627371"/>
            <a:ext cx="1943687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第三单元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016E477-7D35-4C2E-AB86-03D2FF10D53D}"/>
              </a:ext>
            </a:extLst>
          </p:cNvPr>
          <p:cNvSpPr/>
          <p:nvPr/>
        </p:nvSpPr>
        <p:spPr>
          <a:xfrm>
            <a:off x="4256354" y="5012237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坚持以马克思主义为指导 发展中国特色社会主义文化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2C40BB3-A8C2-47E7-9572-57F30BFD0CFF}"/>
              </a:ext>
            </a:extLst>
          </p:cNvPr>
          <p:cNvSpPr/>
          <p:nvPr/>
        </p:nvSpPr>
        <p:spPr>
          <a:xfrm>
            <a:off x="2652639" y="501223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探究</a:t>
            </a:r>
          </a:p>
        </p:txBody>
      </p:sp>
    </p:spTree>
    <p:extLst>
      <p:ext uri="{BB962C8B-B14F-4D97-AF65-F5344CB8AC3E}">
        <p14:creationId xmlns:p14="http://schemas.microsoft.com/office/powerpoint/2010/main" val="815211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71309EA-1858-4E26-8979-39ED6F182355}"/>
              </a:ext>
            </a:extLst>
          </p:cNvPr>
          <p:cNvSpPr/>
          <p:nvPr/>
        </p:nvSpPr>
        <p:spPr>
          <a:xfrm>
            <a:off x="391257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继承发展中华优秀传统文化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AB7CD7A-E86E-4C56-BE6D-1755A17ECADF}"/>
              </a:ext>
            </a:extLst>
          </p:cNvPr>
          <p:cNvSpPr/>
          <p:nvPr/>
        </p:nvSpPr>
        <p:spPr>
          <a:xfrm>
            <a:off x="232058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第七课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1AEECE9-7BD2-41F0-B4F0-DBB01780B5D6}"/>
              </a:ext>
            </a:extLst>
          </p:cNvPr>
          <p:cNvSpPr/>
          <p:nvPr/>
        </p:nvSpPr>
        <p:spPr>
          <a:xfrm>
            <a:off x="191496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文化的内涵与功能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B57D3B4-BAAB-46A5-B927-DD25B302EFD9}"/>
              </a:ext>
            </a:extLst>
          </p:cNvPr>
          <p:cNvSpPr/>
          <p:nvPr/>
        </p:nvSpPr>
        <p:spPr>
          <a:xfrm>
            <a:off x="417751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文化的功能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F857D04-C27D-4E7A-A5D6-8162B488B2E1}"/>
              </a:ext>
            </a:extLst>
          </p:cNvPr>
          <p:cNvSpPr/>
          <p:nvPr/>
        </p:nvSpPr>
        <p:spPr>
          <a:xfrm>
            <a:off x="417751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什么是文化</a:t>
            </a:r>
          </a:p>
        </p:txBody>
      </p:sp>
    </p:spTree>
    <p:extLst>
      <p:ext uri="{BB962C8B-B14F-4D97-AF65-F5344CB8AC3E}">
        <p14:creationId xmlns:p14="http://schemas.microsoft.com/office/powerpoint/2010/main" val="647294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BC76FA4-0F66-4B66-9EB1-F0697468DDA0}"/>
              </a:ext>
            </a:extLst>
          </p:cNvPr>
          <p:cNvSpPr/>
          <p:nvPr/>
        </p:nvSpPr>
        <p:spPr>
          <a:xfrm>
            <a:off x="390114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继承发展中华优秀传统文化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37B8EEB-B26C-460C-BB95-36D6A2952936}"/>
              </a:ext>
            </a:extLst>
          </p:cNvPr>
          <p:cNvSpPr/>
          <p:nvPr/>
        </p:nvSpPr>
        <p:spPr>
          <a:xfrm>
            <a:off x="230915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第七课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CC2A2B7-AAB2-441D-A77D-456BEAC5F5F8}"/>
              </a:ext>
            </a:extLst>
          </p:cNvPr>
          <p:cNvSpPr/>
          <p:nvPr/>
        </p:nvSpPr>
        <p:spPr>
          <a:xfrm>
            <a:off x="190353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正确认识中华传统文化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925F161-7A8B-4978-9D5D-92E686A91CAC}"/>
              </a:ext>
            </a:extLst>
          </p:cNvPr>
          <p:cNvSpPr/>
          <p:nvPr/>
        </p:nvSpPr>
        <p:spPr>
          <a:xfrm>
            <a:off x="416608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中华优秀传统文化的当代价值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8A862CF-A732-442E-B90E-124B39944FED}"/>
              </a:ext>
            </a:extLst>
          </p:cNvPr>
          <p:cNvSpPr/>
          <p:nvPr/>
        </p:nvSpPr>
        <p:spPr>
          <a:xfrm>
            <a:off x="416608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中华优秀传统文化的主要内容及特点</a:t>
            </a:r>
          </a:p>
        </p:txBody>
      </p:sp>
    </p:spTree>
    <p:extLst>
      <p:ext uri="{BB962C8B-B14F-4D97-AF65-F5344CB8AC3E}">
        <p14:creationId xmlns:p14="http://schemas.microsoft.com/office/powerpoint/2010/main" val="17278793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285837EC-CD8D-4019-A006-3BF2BB0133FF}"/>
              </a:ext>
            </a:extLst>
          </p:cNvPr>
          <p:cNvSpPr/>
          <p:nvPr/>
        </p:nvSpPr>
        <p:spPr>
          <a:xfrm>
            <a:off x="391257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继承发展中华优秀传统文化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CA6D3D7-5484-4CA7-8760-3101FD11DD99}"/>
              </a:ext>
            </a:extLst>
          </p:cNvPr>
          <p:cNvSpPr/>
          <p:nvPr/>
        </p:nvSpPr>
        <p:spPr>
          <a:xfrm>
            <a:off x="232058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第七课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52AD1F9-AA86-486B-BC02-F3CFB4C06950}"/>
              </a:ext>
            </a:extLst>
          </p:cNvPr>
          <p:cNvSpPr/>
          <p:nvPr/>
        </p:nvSpPr>
        <p:spPr>
          <a:xfrm>
            <a:off x="1914966" y="3671047"/>
            <a:ext cx="2121876" cy="1385047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弘扬中华优秀传统文化与民族精神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E22855F-E7FB-48DE-9FBD-808329179894}"/>
              </a:ext>
            </a:extLst>
          </p:cNvPr>
          <p:cNvSpPr/>
          <p:nvPr/>
        </p:nvSpPr>
        <p:spPr>
          <a:xfrm>
            <a:off x="417751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弘扬中华民族精神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C66269F-A03D-4D73-97E0-18FE1F8FE0DC}"/>
              </a:ext>
            </a:extLst>
          </p:cNvPr>
          <p:cNvSpPr/>
          <p:nvPr/>
        </p:nvSpPr>
        <p:spPr>
          <a:xfrm>
            <a:off x="417751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创造性转化与创新性发展</a:t>
            </a:r>
          </a:p>
        </p:txBody>
      </p:sp>
    </p:spTree>
    <p:extLst>
      <p:ext uri="{BB962C8B-B14F-4D97-AF65-F5344CB8AC3E}">
        <p14:creationId xmlns:p14="http://schemas.microsoft.com/office/powerpoint/2010/main" val="14121492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14E8452B-3800-40A7-8B43-633DAC1D09F0}"/>
              </a:ext>
            </a:extLst>
          </p:cNvPr>
          <p:cNvSpPr/>
          <p:nvPr/>
        </p:nvSpPr>
        <p:spPr>
          <a:xfrm>
            <a:off x="3718267" y="1657748"/>
            <a:ext cx="4771292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学习借鉴外来文化的有益成果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EC01CA-D6C1-4B6B-80DB-4A55209D3175}"/>
              </a:ext>
            </a:extLst>
          </p:cNvPr>
          <p:cNvSpPr/>
          <p:nvPr/>
        </p:nvSpPr>
        <p:spPr>
          <a:xfrm>
            <a:off x="212627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第八课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43C2818-0270-4D50-90CB-9C52DE928DA2}"/>
              </a:ext>
            </a:extLst>
          </p:cNvPr>
          <p:cNvSpPr/>
          <p:nvPr/>
        </p:nvSpPr>
        <p:spPr>
          <a:xfrm>
            <a:off x="172065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文化的民族性与多样性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2755CFD-C84D-4ECA-8D62-178364B0AB8A}"/>
              </a:ext>
            </a:extLst>
          </p:cNvPr>
          <p:cNvSpPr/>
          <p:nvPr/>
        </p:nvSpPr>
        <p:spPr>
          <a:xfrm>
            <a:off x="398320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文化具有多样性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651121C-114F-475F-A722-6DA6565D5CA0}"/>
              </a:ext>
            </a:extLst>
          </p:cNvPr>
          <p:cNvSpPr/>
          <p:nvPr/>
        </p:nvSpPr>
        <p:spPr>
          <a:xfrm>
            <a:off x="398320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文化具有民族性</a:t>
            </a:r>
          </a:p>
        </p:txBody>
      </p:sp>
    </p:spTree>
    <p:extLst>
      <p:ext uri="{BB962C8B-B14F-4D97-AF65-F5344CB8AC3E}">
        <p14:creationId xmlns:p14="http://schemas.microsoft.com/office/powerpoint/2010/main" val="3534182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6638CF1-FC88-45C8-AF26-1363DA1F62F0}"/>
              </a:ext>
            </a:extLst>
          </p:cNvPr>
          <p:cNvSpPr/>
          <p:nvPr/>
        </p:nvSpPr>
        <p:spPr>
          <a:xfrm>
            <a:off x="3763987" y="1657748"/>
            <a:ext cx="4771292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学习借鉴外来文化的有益成果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B44A7F5-E851-45EF-A61D-2CB304E89A20}"/>
              </a:ext>
            </a:extLst>
          </p:cNvPr>
          <p:cNvSpPr/>
          <p:nvPr/>
        </p:nvSpPr>
        <p:spPr>
          <a:xfrm>
            <a:off x="217199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第八课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4057219-01C1-47AB-9216-5CA39991937B}"/>
              </a:ext>
            </a:extLst>
          </p:cNvPr>
          <p:cNvSpPr/>
          <p:nvPr/>
        </p:nvSpPr>
        <p:spPr>
          <a:xfrm>
            <a:off x="176637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文化交流与文化交融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B686FB5-ABF9-4E8B-9E3A-0E8D3BEB1A88}"/>
              </a:ext>
            </a:extLst>
          </p:cNvPr>
          <p:cNvSpPr/>
          <p:nvPr/>
        </p:nvSpPr>
        <p:spPr>
          <a:xfrm>
            <a:off x="402892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文化交融与文化发展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0AD49B7-6F27-4118-8C05-D3374197DED5}"/>
              </a:ext>
            </a:extLst>
          </p:cNvPr>
          <p:cNvSpPr/>
          <p:nvPr/>
        </p:nvSpPr>
        <p:spPr>
          <a:xfrm>
            <a:off x="402892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文化交流与文化发展</a:t>
            </a:r>
          </a:p>
        </p:txBody>
      </p:sp>
    </p:spTree>
    <p:extLst>
      <p:ext uri="{BB962C8B-B14F-4D97-AF65-F5344CB8AC3E}">
        <p14:creationId xmlns:p14="http://schemas.microsoft.com/office/powerpoint/2010/main" val="295426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A82A8A4-0233-4174-9A4B-C4E04C442697}"/>
              </a:ext>
            </a:extLst>
          </p:cNvPr>
          <p:cNvSpPr/>
          <p:nvPr/>
        </p:nvSpPr>
        <p:spPr>
          <a:xfrm>
            <a:off x="3706837" y="1657748"/>
            <a:ext cx="4771292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学习借鉴外来文化的有益成果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4CEE00B-B818-4B9D-A724-BF75330DDD19}"/>
              </a:ext>
            </a:extLst>
          </p:cNvPr>
          <p:cNvSpPr/>
          <p:nvPr/>
        </p:nvSpPr>
        <p:spPr>
          <a:xfrm>
            <a:off x="211484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第八课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B1FAEA4-5873-45DE-8460-A1CC49BC40B8}"/>
              </a:ext>
            </a:extLst>
          </p:cNvPr>
          <p:cNvSpPr/>
          <p:nvPr/>
        </p:nvSpPr>
        <p:spPr>
          <a:xfrm>
            <a:off x="170922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正确对待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外来文化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84EBEDB-F8F6-486B-BC27-613916FA321F}"/>
              </a:ext>
            </a:extLst>
          </p:cNvPr>
          <p:cNvSpPr/>
          <p:nvPr/>
        </p:nvSpPr>
        <p:spPr>
          <a:xfrm>
            <a:off x="397177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立足国情 交流互鉴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7B8D7B6-85EC-4ABE-86E5-425E70BE552B}"/>
              </a:ext>
            </a:extLst>
          </p:cNvPr>
          <p:cNvSpPr/>
          <p:nvPr/>
        </p:nvSpPr>
        <p:spPr>
          <a:xfrm>
            <a:off x="397177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面向世界 博采众长</a:t>
            </a:r>
          </a:p>
        </p:txBody>
      </p:sp>
    </p:spTree>
    <p:extLst>
      <p:ext uri="{BB962C8B-B14F-4D97-AF65-F5344CB8AC3E}">
        <p14:creationId xmlns:p14="http://schemas.microsoft.com/office/powerpoint/2010/main" val="2335157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557F2F15-6BA2-43CB-AA23-7A49100FE236}"/>
              </a:ext>
            </a:extLst>
          </p:cNvPr>
          <p:cNvSpPr/>
          <p:nvPr/>
        </p:nvSpPr>
        <p:spPr>
          <a:xfrm>
            <a:off x="4308486" y="256638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时代精神的精华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6F6167E-E31B-49A7-BC86-0720F7D0F8F6}"/>
              </a:ext>
            </a:extLst>
          </p:cNvPr>
          <p:cNvSpPr/>
          <p:nvPr/>
        </p:nvSpPr>
        <p:spPr>
          <a:xfrm>
            <a:off x="2704769" y="2566389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2580EB0-738F-4076-B7E1-169F391D2A9A}"/>
              </a:ext>
            </a:extLst>
          </p:cNvPr>
          <p:cNvSpPr/>
          <p:nvPr/>
        </p:nvSpPr>
        <p:spPr>
          <a:xfrm>
            <a:off x="4308485" y="3389349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探究世界的本质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D887489-7220-40CE-95AE-AD33F8BCCA28}"/>
              </a:ext>
            </a:extLst>
          </p:cNvPr>
          <p:cNvSpPr/>
          <p:nvPr/>
        </p:nvSpPr>
        <p:spPr>
          <a:xfrm>
            <a:off x="2704769" y="338486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第二课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DAB37D3-A634-4B47-9206-2F13CEBD06F3}"/>
              </a:ext>
            </a:extLst>
          </p:cNvPr>
          <p:cNvSpPr/>
          <p:nvPr/>
        </p:nvSpPr>
        <p:spPr>
          <a:xfrm>
            <a:off x="4308484" y="4200793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把握世界的规律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2C9755C5-150F-4972-AF46-26876D037BD7}"/>
              </a:ext>
            </a:extLst>
          </p:cNvPr>
          <p:cNvSpPr/>
          <p:nvPr/>
        </p:nvSpPr>
        <p:spPr>
          <a:xfrm>
            <a:off x="2704769" y="4200793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第三课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2D6EBC1-14A2-4948-AD3E-781136CF0C47}"/>
              </a:ext>
            </a:extLst>
          </p:cNvPr>
          <p:cNvSpPr/>
          <p:nvPr/>
        </p:nvSpPr>
        <p:spPr>
          <a:xfrm>
            <a:off x="4308486" y="1627371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探索世界与把握规律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C173AA8-40AC-45E8-B01A-72E7303CFE9C}"/>
              </a:ext>
            </a:extLst>
          </p:cNvPr>
          <p:cNvSpPr/>
          <p:nvPr/>
        </p:nvSpPr>
        <p:spPr>
          <a:xfrm>
            <a:off x="2224122" y="1627371"/>
            <a:ext cx="1943687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第一单元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77DBD66-B205-4136-9B1E-3A88D5C98C03}"/>
              </a:ext>
            </a:extLst>
          </p:cNvPr>
          <p:cNvSpPr/>
          <p:nvPr/>
        </p:nvSpPr>
        <p:spPr>
          <a:xfrm>
            <a:off x="4308484" y="5012237"/>
            <a:ext cx="4600135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坚持唯物辩证法 反对形而上学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4463BE6-8DCB-4ED8-B6FF-246AD8279E87}"/>
              </a:ext>
            </a:extLst>
          </p:cNvPr>
          <p:cNvSpPr/>
          <p:nvPr/>
        </p:nvSpPr>
        <p:spPr>
          <a:xfrm>
            <a:off x="2704769" y="5012237"/>
            <a:ext cx="1463040" cy="815926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探究</a:t>
            </a:r>
          </a:p>
        </p:txBody>
      </p:sp>
    </p:spTree>
    <p:extLst>
      <p:ext uri="{BB962C8B-B14F-4D97-AF65-F5344CB8AC3E}">
        <p14:creationId xmlns:p14="http://schemas.microsoft.com/office/powerpoint/2010/main" val="29128631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0F78AC14-1BB0-45D0-95D0-265E76B84AD2}"/>
              </a:ext>
            </a:extLst>
          </p:cNvPr>
          <p:cNvSpPr/>
          <p:nvPr/>
        </p:nvSpPr>
        <p:spPr>
          <a:xfrm>
            <a:off x="3695407" y="1657748"/>
            <a:ext cx="4771292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发展中国特色社会主义文化</a:t>
            </a:r>
            <a:endParaRPr lang="zh-CN" altLang="en-US" sz="2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8106D37-5D55-485C-8EFB-4B53CEAD202C}"/>
              </a:ext>
            </a:extLst>
          </p:cNvPr>
          <p:cNvSpPr/>
          <p:nvPr/>
        </p:nvSpPr>
        <p:spPr>
          <a:xfrm>
            <a:off x="210341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第九课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2CBEA1F-DC53-4E8F-B2B9-4FBA53A0285E}"/>
              </a:ext>
            </a:extLst>
          </p:cNvPr>
          <p:cNvSpPr/>
          <p:nvPr/>
        </p:nvSpPr>
        <p:spPr>
          <a:xfrm>
            <a:off x="169779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文化发展的必然选择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D42B29E-B816-46D2-B350-B796C6027799}"/>
              </a:ext>
            </a:extLst>
          </p:cNvPr>
          <p:cNvSpPr/>
          <p:nvPr/>
        </p:nvSpPr>
        <p:spPr>
          <a:xfrm>
            <a:off x="396034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中国特色社会主义文化发展道路的历史必然性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FC0ECC5-1801-41E1-AE8B-FEBC89F83C2B}"/>
              </a:ext>
            </a:extLst>
          </p:cNvPr>
          <p:cNvSpPr/>
          <p:nvPr/>
        </p:nvSpPr>
        <p:spPr>
          <a:xfrm>
            <a:off x="396034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革命文化与社会主义先进文化</a:t>
            </a:r>
          </a:p>
        </p:txBody>
      </p:sp>
    </p:spTree>
    <p:extLst>
      <p:ext uri="{BB962C8B-B14F-4D97-AF65-F5344CB8AC3E}">
        <p14:creationId xmlns:p14="http://schemas.microsoft.com/office/powerpoint/2010/main" val="28799516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4D5AC1A-D45D-4257-B1D0-32853DF6083A}"/>
              </a:ext>
            </a:extLst>
          </p:cNvPr>
          <p:cNvSpPr/>
          <p:nvPr/>
        </p:nvSpPr>
        <p:spPr>
          <a:xfrm>
            <a:off x="387828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发展中国特色社会主义文化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292AACE-3844-4A72-B712-1D6D25A3F1A6}"/>
              </a:ext>
            </a:extLst>
          </p:cNvPr>
          <p:cNvSpPr/>
          <p:nvPr/>
        </p:nvSpPr>
        <p:spPr>
          <a:xfrm>
            <a:off x="228629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第九课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BD938B5-05D4-46AC-8A18-C72E24FA0819}"/>
              </a:ext>
            </a:extLst>
          </p:cNvPr>
          <p:cNvSpPr/>
          <p:nvPr/>
        </p:nvSpPr>
        <p:spPr>
          <a:xfrm>
            <a:off x="188067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文化发展的基本路径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93F02E5-7BE3-4B4B-B3B5-6DD391BB4386}"/>
              </a:ext>
            </a:extLst>
          </p:cNvPr>
          <p:cNvSpPr/>
          <p:nvPr/>
        </p:nvSpPr>
        <p:spPr>
          <a:xfrm>
            <a:off x="4143229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立足时代之基 回答时代问题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3E04559-B31C-4E71-8546-085524F78BA9}"/>
              </a:ext>
            </a:extLst>
          </p:cNvPr>
          <p:cNvSpPr/>
          <p:nvPr/>
        </p:nvSpPr>
        <p:spPr>
          <a:xfrm>
            <a:off x="4143229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融通不同资源 实现综合创新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82B738C-2D32-48ED-A973-19ABA6EC45C7}"/>
              </a:ext>
            </a:extLst>
          </p:cNvPr>
          <p:cNvSpPr/>
          <p:nvPr/>
        </p:nvSpPr>
        <p:spPr>
          <a:xfrm>
            <a:off x="4143229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坚定理想信念 坚持以人民为中心</a:t>
            </a:r>
          </a:p>
        </p:txBody>
      </p:sp>
    </p:spTree>
    <p:extLst>
      <p:ext uri="{BB962C8B-B14F-4D97-AF65-F5344CB8AC3E}">
        <p14:creationId xmlns:p14="http://schemas.microsoft.com/office/powerpoint/2010/main" val="22577590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BF2A205-42A6-4952-97A1-B548AD53E661}"/>
              </a:ext>
            </a:extLst>
          </p:cNvPr>
          <p:cNvSpPr/>
          <p:nvPr/>
        </p:nvSpPr>
        <p:spPr>
          <a:xfrm>
            <a:off x="3741127" y="1657748"/>
            <a:ext cx="4771292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发展中国特色社会主义文化</a:t>
            </a:r>
            <a:endParaRPr lang="zh-CN" altLang="en-US" sz="2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8B08BB7-E68A-4A97-BDA5-28009FA75FD4}"/>
              </a:ext>
            </a:extLst>
          </p:cNvPr>
          <p:cNvSpPr/>
          <p:nvPr/>
        </p:nvSpPr>
        <p:spPr>
          <a:xfrm>
            <a:off x="214913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第九课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AD0162F-E774-44E2-980E-28862BCCB8AF}"/>
              </a:ext>
            </a:extLst>
          </p:cNvPr>
          <p:cNvSpPr/>
          <p:nvPr/>
        </p:nvSpPr>
        <p:spPr>
          <a:xfrm>
            <a:off x="174351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文化强国与文化自信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6F64612-11EE-4DB6-B866-99A668996B01}"/>
              </a:ext>
            </a:extLst>
          </p:cNvPr>
          <p:cNvSpPr/>
          <p:nvPr/>
        </p:nvSpPr>
        <p:spPr>
          <a:xfrm>
            <a:off x="4006069" y="4410013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坚定文化自信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2B191DC-EB05-44AF-B980-ABE9921C7E0F}"/>
              </a:ext>
            </a:extLst>
          </p:cNvPr>
          <p:cNvSpPr/>
          <p:nvPr/>
        </p:nvSpPr>
        <p:spPr>
          <a:xfrm>
            <a:off x="4006069" y="316155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建设文化强国</a:t>
            </a:r>
          </a:p>
        </p:txBody>
      </p:sp>
    </p:spTree>
    <p:extLst>
      <p:ext uri="{BB962C8B-B14F-4D97-AF65-F5344CB8AC3E}">
        <p14:creationId xmlns:p14="http://schemas.microsoft.com/office/powerpoint/2010/main" val="1362518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616482A8-A8B1-444E-8DA1-C7F1AA9B7BEF}"/>
              </a:ext>
            </a:extLst>
          </p:cNvPr>
          <p:cNvSpPr/>
          <p:nvPr/>
        </p:nvSpPr>
        <p:spPr>
          <a:xfrm>
            <a:off x="419832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坚持以马克思主义为指导 发展中国特色社会主义文化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B4A2DB25-1F8A-414F-9F2C-8B37D2D6E53B}"/>
              </a:ext>
            </a:extLst>
          </p:cNvPr>
          <p:cNvSpPr/>
          <p:nvPr/>
        </p:nvSpPr>
        <p:spPr>
          <a:xfrm>
            <a:off x="2510204" y="1651679"/>
            <a:ext cx="1559168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spc="-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综合探究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5283992-1B21-4407-BD1B-0AC1D7F44F4F}"/>
              </a:ext>
            </a:extLst>
          </p:cNvPr>
          <p:cNvSpPr txBox="1"/>
          <p:nvPr/>
        </p:nvSpPr>
        <p:spPr>
          <a:xfrm>
            <a:off x="1703070" y="2639234"/>
            <a:ext cx="8378190" cy="349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明确发展中国特色社会主义文化，就是以马克思主义为指导，坚守中华文化立场，立足当代中国实际，发展面向现代化、面向世界、面向未来的，民族的科学的大众的社会主义文化，推动社会主义精神文明和物质文明协调发展。</a:t>
            </a:r>
          </a:p>
          <a:p>
            <a:pPr>
              <a:lnSpc>
                <a:spcPct val="13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明确如何发展中国特色社会主义文化。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70994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4143C03-D7DB-4800-B853-3D19B3A58C7E}"/>
              </a:ext>
            </a:extLst>
          </p:cNvPr>
          <p:cNvSpPr txBox="1"/>
          <p:nvPr/>
        </p:nvSpPr>
        <p:spPr>
          <a:xfrm>
            <a:off x="1737360" y="1786183"/>
            <a:ext cx="8801100" cy="3730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讲述哲学的基本问题，阐明马克思主义哲学的历史使命和基本特征，讲述世界物质统一性原理、唯物辩证法的总特征和根本观点；阐述马克思主义认识论、历史唯物主义、马克思主义价值论和社会主义核心价值观；讲述文化的基本理论，如何认识、继承、弘扬中华优秀传统文化，学习借鉴外来文化的有益成果，弘扬革命文化、社会主义先进文化，发展中国特色社会主义文化，坚定文化自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6133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90F159E9-8B81-4858-B00E-10E05B24A0A3}"/>
              </a:ext>
            </a:extLst>
          </p:cNvPr>
          <p:cNvSpPr/>
          <p:nvPr/>
        </p:nvSpPr>
        <p:spPr>
          <a:xfrm>
            <a:off x="3916480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时代精神的精华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6AA9D93-D836-4767-90BF-1CEE8408A02A}"/>
              </a:ext>
            </a:extLst>
          </p:cNvPr>
          <p:cNvSpPr/>
          <p:nvPr/>
        </p:nvSpPr>
        <p:spPr>
          <a:xfrm>
            <a:off x="2324485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第一课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DF27B7EB-B59E-4D9E-94A8-211D0FEE29D9}"/>
              </a:ext>
            </a:extLst>
          </p:cNvPr>
          <p:cNvSpPr/>
          <p:nvPr/>
        </p:nvSpPr>
        <p:spPr>
          <a:xfrm>
            <a:off x="1947003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追求智慧的学问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49DF265-2CD3-4A0B-A80D-2EC75B66D0D4}"/>
              </a:ext>
            </a:extLst>
          </p:cNvPr>
          <p:cNvSpPr/>
          <p:nvPr/>
        </p:nvSpPr>
        <p:spPr>
          <a:xfrm>
            <a:off x="4181422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哲学是系统化理论化的世界观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A2406F2-6B63-43E5-972E-801DD9A2450D}"/>
              </a:ext>
            </a:extLst>
          </p:cNvPr>
          <p:cNvSpPr/>
          <p:nvPr/>
        </p:nvSpPr>
        <p:spPr>
          <a:xfrm>
            <a:off x="4181422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哲学是对自然、社会和思维知识的概括和总结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D374BF3-04FA-45E4-A886-27F435080998}"/>
              </a:ext>
            </a:extLst>
          </p:cNvPr>
          <p:cNvSpPr/>
          <p:nvPr/>
        </p:nvSpPr>
        <p:spPr>
          <a:xfrm>
            <a:off x="4181422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哲学的起源</a:t>
            </a:r>
          </a:p>
        </p:txBody>
      </p:sp>
    </p:spTree>
    <p:extLst>
      <p:ext uri="{BB962C8B-B14F-4D97-AF65-F5344CB8AC3E}">
        <p14:creationId xmlns:p14="http://schemas.microsoft.com/office/powerpoint/2010/main" val="784681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9EE8756-100E-49A0-9843-C212C16544F7}"/>
              </a:ext>
            </a:extLst>
          </p:cNvPr>
          <p:cNvSpPr/>
          <p:nvPr/>
        </p:nvSpPr>
        <p:spPr>
          <a:xfrm>
            <a:off x="3860713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时代精神的精华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D5CD608-348E-476C-9290-465318818DA4}"/>
              </a:ext>
            </a:extLst>
          </p:cNvPr>
          <p:cNvSpPr/>
          <p:nvPr/>
        </p:nvSpPr>
        <p:spPr>
          <a:xfrm>
            <a:off x="2268718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E0586E3-A157-4E56-9E0A-1FA5534BE055}"/>
              </a:ext>
            </a:extLst>
          </p:cNvPr>
          <p:cNvSpPr/>
          <p:nvPr/>
        </p:nvSpPr>
        <p:spPr>
          <a:xfrm>
            <a:off x="1891236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哲学的基本问题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029A4B4-6B97-4FD0-8C08-DC6D86484ACC}"/>
              </a:ext>
            </a:extLst>
          </p:cNvPr>
          <p:cNvSpPr/>
          <p:nvPr/>
        </p:nvSpPr>
        <p:spPr>
          <a:xfrm>
            <a:off x="4125655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为什么思维和存在的关系问题是哲学的基本问题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19F38A6-C7BC-4EF0-BB55-7ACC3BBCD484}"/>
              </a:ext>
            </a:extLst>
          </p:cNvPr>
          <p:cNvSpPr/>
          <p:nvPr/>
        </p:nvSpPr>
        <p:spPr>
          <a:xfrm>
            <a:off x="4125655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唯物主义和唯心主义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19E1A6C-6ACD-4B0F-AEA7-B7F609125E2F}"/>
              </a:ext>
            </a:extLst>
          </p:cNvPr>
          <p:cNvSpPr/>
          <p:nvPr/>
        </p:nvSpPr>
        <p:spPr>
          <a:xfrm>
            <a:off x="4125655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什么是哲学的基本问题</a:t>
            </a:r>
          </a:p>
        </p:txBody>
      </p:sp>
    </p:spTree>
    <p:extLst>
      <p:ext uri="{BB962C8B-B14F-4D97-AF65-F5344CB8AC3E}">
        <p14:creationId xmlns:p14="http://schemas.microsoft.com/office/powerpoint/2010/main" val="3889559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FD223352-8DF8-492A-AFE3-DC0B5975CF54}"/>
              </a:ext>
            </a:extLst>
          </p:cNvPr>
          <p:cNvSpPr/>
          <p:nvPr/>
        </p:nvSpPr>
        <p:spPr>
          <a:xfrm>
            <a:off x="3883027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时代精神的精华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00E0BF3-4FBA-433D-B76E-E58E6F3E8F60}"/>
              </a:ext>
            </a:extLst>
          </p:cNvPr>
          <p:cNvSpPr/>
          <p:nvPr/>
        </p:nvSpPr>
        <p:spPr>
          <a:xfrm>
            <a:off x="2291032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B60A1C7-B4E3-4C0E-A8B3-7F61E6E0941C}"/>
              </a:ext>
            </a:extLst>
          </p:cNvPr>
          <p:cNvSpPr/>
          <p:nvPr/>
        </p:nvSpPr>
        <p:spPr>
          <a:xfrm>
            <a:off x="1885416" y="3838032"/>
            <a:ext cx="2121876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科学的世界观和方法论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C5D548F-83E8-4045-9F19-3FEA82BD19CE}"/>
              </a:ext>
            </a:extLst>
          </p:cNvPr>
          <p:cNvSpPr/>
          <p:nvPr/>
        </p:nvSpPr>
        <p:spPr>
          <a:xfrm>
            <a:off x="4147969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马克思主义哲学的基本特征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6FB80E2-6EE9-4983-814F-3AC9CE46EC44}"/>
              </a:ext>
            </a:extLst>
          </p:cNvPr>
          <p:cNvSpPr/>
          <p:nvPr/>
        </p:nvSpPr>
        <p:spPr>
          <a:xfrm>
            <a:off x="4147969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马克思主义中国化的重大理论成果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32E6942-2133-4C1D-A51C-3F3FE68B6A82}"/>
              </a:ext>
            </a:extLst>
          </p:cNvPr>
          <p:cNvSpPr/>
          <p:nvPr/>
        </p:nvSpPr>
        <p:spPr>
          <a:xfrm>
            <a:off x="4147969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马克思主义哲学的历史使命</a:t>
            </a:r>
          </a:p>
        </p:txBody>
      </p:sp>
    </p:spTree>
    <p:extLst>
      <p:ext uri="{BB962C8B-B14F-4D97-AF65-F5344CB8AC3E}">
        <p14:creationId xmlns:p14="http://schemas.microsoft.com/office/powerpoint/2010/main" val="1332389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D0C5A591-072B-4F07-9E7A-EEEF7EC776B1}"/>
              </a:ext>
            </a:extLst>
          </p:cNvPr>
          <p:cNvSpPr/>
          <p:nvPr/>
        </p:nvSpPr>
        <p:spPr>
          <a:xfrm>
            <a:off x="3827268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探究世界的本质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62E4982-94F8-4893-AB2C-3A0CC1728FDE}"/>
              </a:ext>
            </a:extLst>
          </p:cNvPr>
          <p:cNvSpPr/>
          <p:nvPr/>
        </p:nvSpPr>
        <p:spPr>
          <a:xfrm>
            <a:off x="2235273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8D1C1A9-A30F-4986-9AEB-087F974059AF}"/>
              </a:ext>
            </a:extLst>
          </p:cNvPr>
          <p:cNvSpPr/>
          <p:nvPr/>
        </p:nvSpPr>
        <p:spPr>
          <a:xfrm>
            <a:off x="1857791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世界的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物质性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AB4C01F-9306-454A-945F-C6D7A3DE3CDC}"/>
              </a:ext>
            </a:extLst>
          </p:cNvPr>
          <p:cNvSpPr/>
          <p:nvPr/>
        </p:nvSpPr>
        <p:spPr>
          <a:xfrm>
            <a:off x="4092210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人类社会的物质性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0AF0ED6-3E70-40D1-93C4-5AB1E511D04D}"/>
              </a:ext>
            </a:extLst>
          </p:cNvPr>
          <p:cNvSpPr/>
          <p:nvPr/>
        </p:nvSpPr>
        <p:spPr>
          <a:xfrm>
            <a:off x="4092210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意识是物质世界长期发展的产物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FD55F94-8EB9-4F37-A899-0DFDE6960A22}"/>
              </a:ext>
            </a:extLst>
          </p:cNvPr>
          <p:cNvSpPr/>
          <p:nvPr/>
        </p:nvSpPr>
        <p:spPr>
          <a:xfrm>
            <a:off x="4092210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自然界的物质性</a:t>
            </a:r>
          </a:p>
        </p:txBody>
      </p:sp>
    </p:spTree>
    <p:extLst>
      <p:ext uri="{BB962C8B-B14F-4D97-AF65-F5344CB8AC3E}">
        <p14:creationId xmlns:p14="http://schemas.microsoft.com/office/powerpoint/2010/main" val="3008992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B6E6260E-C5DA-4DDA-A9B8-C2A229011D3E}"/>
              </a:ext>
            </a:extLst>
          </p:cNvPr>
          <p:cNvSpPr/>
          <p:nvPr/>
        </p:nvSpPr>
        <p:spPr>
          <a:xfrm>
            <a:off x="3838415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探究世界的本质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21016D7-F4D5-4891-9B31-4BAE7758E247}"/>
              </a:ext>
            </a:extLst>
          </p:cNvPr>
          <p:cNvSpPr/>
          <p:nvPr/>
        </p:nvSpPr>
        <p:spPr>
          <a:xfrm>
            <a:off x="2246420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D9349F7-6049-441E-85CD-B295FA92D75D}"/>
              </a:ext>
            </a:extLst>
          </p:cNvPr>
          <p:cNvSpPr/>
          <p:nvPr/>
        </p:nvSpPr>
        <p:spPr>
          <a:xfrm>
            <a:off x="1868938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运动的</a:t>
            </a:r>
            <a:endParaRPr lang="en-US" altLang="zh-CN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规律性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B40C13E-BC35-4009-921B-C1401E0BF6A3}"/>
              </a:ext>
            </a:extLst>
          </p:cNvPr>
          <p:cNvSpPr/>
          <p:nvPr/>
        </p:nvSpPr>
        <p:spPr>
          <a:xfrm>
            <a:off x="4103357" y="3848530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正确发挥主观能动性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A4BCEAA-46FB-4316-B913-FB8A9F155575}"/>
              </a:ext>
            </a:extLst>
          </p:cNvPr>
          <p:cNvSpPr/>
          <p:nvPr/>
        </p:nvSpPr>
        <p:spPr>
          <a:xfrm>
            <a:off x="4103357" y="4920124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一切从实际出发，实事求是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3768E01E-7996-4915-9D5F-B063FD18E563}"/>
              </a:ext>
            </a:extLst>
          </p:cNvPr>
          <p:cNvSpPr/>
          <p:nvPr/>
        </p:nvSpPr>
        <p:spPr>
          <a:xfrm>
            <a:off x="4103357" y="276643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规律是客观的</a:t>
            </a:r>
          </a:p>
        </p:txBody>
      </p:sp>
    </p:spTree>
    <p:extLst>
      <p:ext uri="{BB962C8B-B14F-4D97-AF65-F5344CB8AC3E}">
        <p14:creationId xmlns:p14="http://schemas.microsoft.com/office/powerpoint/2010/main" val="1301880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857A4CE-E2A8-4414-876B-097913FC8396}"/>
              </a:ext>
            </a:extLst>
          </p:cNvPr>
          <p:cNvSpPr/>
          <p:nvPr/>
        </p:nvSpPr>
        <p:spPr>
          <a:xfrm>
            <a:off x="3849572" y="1657748"/>
            <a:ext cx="4600135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把握世界的规律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5A16FE52-DE9E-4825-BEB4-7106E22DE734}"/>
              </a:ext>
            </a:extLst>
          </p:cNvPr>
          <p:cNvSpPr/>
          <p:nvPr/>
        </p:nvSpPr>
        <p:spPr>
          <a:xfrm>
            <a:off x="2257577" y="1651679"/>
            <a:ext cx="1463040" cy="81592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第三课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5D79F1F-B99B-4A51-8794-CD925D3B4292}"/>
              </a:ext>
            </a:extLst>
          </p:cNvPr>
          <p:cNvSpPr/>
          <p:nvPr/>
        </p:nvSpPr>
        <p:spPr>
          <a:xfrm>
            <a:off x="1880095" y="3838032"/>
            <a:ext cx="2093741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世界是普遍联系的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4074332-A956-40FB-AE49-F592AFB69751}"/>
              </a:ext>
            </a:extLst>
          </p:cNvPr>
          <p:cNvSpPr/>
          <p:nvPr/>
        </p:nvSpPr>
        <p:spPr>
          <a:xfrm>
            <a:off x="4114514" y="4373829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用联系的观点看问题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2CDA424-FD84-4FE2-AEA9-3A6091D8752B}"/>
              </a:ext>
            </a:extLst>
          </p:cNvPr>
          <p:cNvSpPr/>
          <p:nvPr/>
        </p:nvSpPr>
        <p:spPr>
          <a:xfrm>
            <a:off x="4114514" y="3132198"/>
            <a:ext cx="4771292" cy="1071594"/>
          </a:xfrm>
          <a:prstGeom prst="round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联系的普遍性、客观性与多样性</a:t>
            </a:r>
          </a:p>
        </p:txBody>
      </p:sp>
    </p:spTree>
    <p:extLst>
      <p:ext uri="{BB962C8B-B14F-4D97-AF65-F5344CB8AC3E}">
        <p14:creationId xmlns:p14="http://schemas.microsoft.com/office/powerpoint/2010/main" val="213674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3760</TotalTime>
  <Words>1152</Words>
  <Application>Microsoft Office PowerPoint</Application>
  <PresentationFormat>宽屏</PresentationFormat>
  <Paragraphs>227</Paragraphs>
  <Slides>34</Slides>
  <Notes>34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等线</vt:lpstr>
      <vt:lpstr>黑体</vt:lpstr>
      <vt:lpstr>华文楷体</vt:lpstr>
      <vt:lpstr>楷体</vt:lpstr>
      <vt:lpstr>微软雅黑</vt:lpstr>
      <vt:lpstr>Arial</vt:lpstr>
      <vt:lpstr>Calibri</vt:lpstr>
      <vt:lpstr>Office 主题</vt:lpstr>
      <vt:lpstr>1_Office 主题</vt:lpstr>
      <vt:lpstr>《哲学与文化》专题复习课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kogolo</cp:lastModifiedBy>
  <cp:revision>320</cp:revision>
  <dcterms:created xsi:type="dcterms:W3CDTF">2020-02-05T11:17:56Z</dcterms:created>
  <dcterms:modified xsi:type="dcterms:W3CDTF">2020-10-31T11:24:43Z</dcterms:modified>
</cp:coreProperties>
</file>