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9" r:id="rId2"/>
    <p:sldId id="279" r:id="rId3"/>
    <p:sldId id="343" r:id="rId4"/>
    <p:sldId id="377" r:id="rId5"/>
    <p:sldId id="348" r:id="rId6"/>
    <p:sldId id="350" r:id="rId7"/>
    <p:sldId id="284" r:id="rId8"/>
    <p:sldId id="351" r:id="rId9"/>
    <p:sldId id="352" r:id="rId10"/>
    <p:sldId id="353" r:id="rId11"/>
    <p:sldId id="354" r:id="rId12"/>
    <p:sldId id="355" r:id="rId13"/>
    <p:sldId id="356" r:id="rId14"/>
    <p:sldId id="378" r:id="rId15"/>
    <p:sldId id="358" r:id="rId16"/>
    <p:sldId id="328" r:id="rId17"/>
    <p:sldId id="359" r:id="rId18"/>
    <p:sldId id="360" r:id="rId19"/>
    <p:sldId id="361" r:id="rId20"/>
    <p:sldId id="330" r:id="rId21"/>
    <p:sldId id="362" r:id="rId22"/>
    <p:sldId id="379" r:id="rId23"/>
    <p:sldId id="364" r:id="rId24"/>
    <p:sldId id="366" r:id="rId25"/>
    <p:sldId id="367" r:id="rId26"/>
    <p:sldId id="368" r:id="rId27"/>
    <p:sldId id="369" r:id="rId28"/>
    <p:sldId id="370" r:id="rId29"/>
    <p:sldId id="371" r:id="rId30"/>
    <p:sldId id="372" r:id="rId31"/>
    <p:sldId id="380"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84AD"/>
    <a:srgbClr val="014E6A"/>
    <a:srgbClr val="AE0203"/>
    <a:srgbClr val="711000"/>
    <a:srgbClr val="01431D"/>
    <a:srgbClr val="01621F"/>
    <a:srgbClr val="AF0000"/>
    <a:srgbClr val="DCE797"/>
    <a:srgbClr val="637067"/>
    <a:srgbClr val="89D7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456" autoAdjust="0"/>
  </p:normalViewPr>
  <p:slideViewPr>
    <p:cSldViewPr snapToGrid="0">
      <p:cViewPr varScale="1">
        <p:scale>
          <a:sx n="59" d="100"/>
          <a:sy n="59" d="100"/>
        </p:scale>
        <p:origin x="964" y="60"/>
      </p:cViewPr>
      <p:guideLst>
        <p:guide orient="horz" pos="3748"/>
        <p:guide pos="688"/>
        <p:guide pos="7015"/>
        <p:guide orient="horz" pos="55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2020/9/13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864943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2020/9/13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117897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同学们好！欢迎来到思想政治课堂，今天我们一起学习《人的认识从何而来》。</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3724932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在中国古代哲学中，实践常被称为“践行”“实行”或“行”，与“知”相对应，但主要指道德伦理行为。在西方哲学史上，一些思想家对实践也有论述，例如教材所示，黑格尔、费尔巴哈与杜威，从不同的角度都阐述了他们关于实践的看法，请同学们阅读、思考，你怎样看待上述观点？你心中是怎样理解实践的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10</a:t>
            </a:fld>
            <a:endParaRPr lang="zh-CN" altLang="en-US"/>
          </a:p>
        </p:txBody>
      </p:sp>
    </p:spTree>
    <p:extLst>
      <p:ext uri="{BB962C8B-B14F-4D97-AF65-F5344CB8AC3E}">
        <p14:creationId xmlns:p14="http://schemas.microsoft.com/office/powerpoint/2010/main" val="3839937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黑格尔所说的“规定”和“改造”只是人的精神、观念的活动，而不是物质性的活动。黑格尔的观点把实践活动和认识活动混为一谈，抹煞了二者的区别，</a:t>
            </a:r>
            <a:r>
              <a:rPr lang="zh-CN" altLang="zh-CN" sz="1800" dirty="0">
                <a:effectLst/>
                <a:ea typeface="宋体" panose="02010600030101010101" pitchFamily="2" charset="-122"/>
                <a:cs typeface="Times New Roman" panose="02020603050405020304" pitchFamily="18" charset="0"/>
              </a:rPr>
              <a:t>他就</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否认了实践的客观物质性。</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2158437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费尔巴哈虽然认为活动分为理论活动与物质活动。但他认为真正的实践应该是理论活动，而物质活动是一种牟利行为，这就割裂了认识活动与实践的联系。</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12</a:t>
            </a:fld>
            <a:endParaRPr lang="zh-CN" altLang="en-US"/>
          </a:p>
        </p:txBody>
      </p:sp>
    </p:spTree>
    <p:extLst>
      <p:ext uri="{BB962C8B-B14F-4D97-AF65-F5344CB8AC3E}">
        <p14:creationId xmlns:p14="http://schemas.microsoft.com/office/powerpoint/2010/main" val="2379537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杜威则把实践活动和动物适应环境的活动混为一谈，动物的活动虽然也是“客观”的活动，但动物只是消极地适应自然，这就与人类具有主体性、创造性的实践活动有了天壤之别。</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总之，这三种观点都没有科学地理解人类实践的真正本质。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13</a:t>
            </a:fld>
            <a:endParaRPr lang="zh-CN" altLang="en-US"/>
          </a:p>
        </p:txBody>
      </p:sp>
    </p:spTree>
    <p:extLst>
      <p:ext uri="{BB962C8B-B14F-4D97-AF65-F5344CB8AC3E}">
        <p14:creationId xmlns:p14="http://schemas.microsoft.com/office/powerpoint/2010/main" val="337003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马克思主义哲学则科学阐明了人类实践的本质，即实践是人们改造客观世界的物质性活动。首先，凡是实践都是以人为主体、以客观事物为对象的物质性活动，它不是理论的活动，也不是人的精神活动、观念的活动；其次，作为一种直接现实性活动，也就是说，实践可以把人们头脑中观念的存在变为现实的存在，完成“主观见之于客观”的过程，这就与动物活动有着本质的差别，体现了实践活动独有的“品格”。</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14</a:t>
            </a:fld>
            <a:endParaRPr lang="zh-CN" altLang="en-US"/>
          </a:p>
        </p:txBody>
      </p:sp>
    </p:spTree>
    <p:extLst>
      <p:ext uri="{BB962C8B-B14F-4D97-AF65-F5344CB8AC3E}">
        <p14:creationId xmlns:p14="http://schemas.microsoft.com/office/powerpoint/2010/main" val="19112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人类的社会生活色彩斑斓，实践活动形式丰富多样，实践可分为三种基本类型：</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一是改造自然的生产实践，这是人类最基本的实践活动，解决人与自然的矛盾，满足人们物质生活资料和生产劳动资料的需要，同时生产和再生产社会的基本经济关系，由此决定着社会的基本性质和面貌；</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二是变革社会的实践，这是形成各种社会关系的实践活动，表现为人们之间的社会交往和政治活动，如革命和改革、国家方针政策的制定、法律制度的建设和实施等；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三是探索世界规律的科学实验活动。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t>15</a:t>
            </a:fld>
            <a:endParaRPr lang="zh-CN" altLang="en-US"/>
          </a:p>
        </p:txBody>
      </p:sp>
    </p:spTree>
    <p:extLst>
      <p:ext uri="{BB962C8B-B14F-4D97-AF65-F5344CB8AC3E}">
        <p14:creationId xmlns:p14="http://schemas.microsoft.com/office/powerpoint/2010/main" val="2550577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在我们的生活中，如工人做工、农民种田，改革开放，杂交水稻研究等活动都是实践。它们有什么共同的特点呢？ </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一，实践具有客观物质性。从实践的结构上看，构成实践的诸要素，即实践的主体、客体和手段，都是可感知的客观实在。从实践的过程上看，实践活动实际上是主体和客体之间相互作用与物质、能量和信息的变换过程，实践活动及其结果所达到的水平受着客观事物的发展规律的制约和支配。可见，实践是一种客观的物质活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16</a:t>
            </a:fld>
            <a:endParaRPr lang="zh-CN" altLang="en-US"/>
          </a:p>
        </p:txBody>
      </p:sp>
    </p:spTree>
    <p:extLst>
      <p:ext uri="{BB962C8B-B14F-4D97-AF65-F5344CB8AC3E}">
        <p14:creationId xmlns:p14="http://schemas.microsoft.com/office/powerpoint/2010/main" val="1809958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第二，实践具有主观能动性。实践是主观见之于客观的活动</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是区别于动物的特殊能动性，即自觉能动性。实践活动是有目的、有意识的自觉活动，与动物的本能活动不同。人们在行动之前就已有了确定的目的，并根据符合客观实际的认识制定计划、方案、办法等，然后才去付诸于行动。实践的能动性还表现在自觉地运用在实践基础上获得的认识成果去指导实践，去能动地改造世界，创造出客观世界原来没有的东西，以满足主体的物质生活和精神生活的需要，从而在客观世界打上人的活动的印记。</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32107437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三，实践具有社会历史性。实践从一开始就是社会性的活动，作为实践主体的人总是处在一定社会关系中，任何人的活动都离不开与社会的联系。实践的社会性决定了它的历史性，实践的内容、性质、范围、水平以及方式都受一定社会历史条件的制约，随着一定社会历史条件的变化而变化，因此，实践又是历史地发展着的实践。</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39960986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实践的客观物质性、主观能动性和社会历史性，是相互联系不可分割的。三者的统一体现了在实践问题上唯物主义和辩证法的统一，体现了辩证唯物主义认识论的基本特征。</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2792319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266700" algn="just" defTabSz="914400" rtl="0" eaLnBrk="1" fontAlgn="auto" latinLnBrk="0" hangingPunct="1">
              <a:lnSpc>
                <a:spcPct val="115000"/>
              </a:lnSpc>
              <a:spcBef>
                <a:spcPts val="0"/>
              </a:spcBef>
              <a:spcAft>
                <a:spcPts val="0"/>
              </a:spcAft>
              <a:buClrTx/>
              <a:buSzTx/>
              <a:buFontTx/>
              <a:buNone/>
              <a:tabLst/>
              <a:defRPr/>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自古以来人们一直在追问：人能否认识世界，怎样认识世界？人能否改造世界，怎样改造世界？从哲学上看，这就是认识、实践及其相互关系问题。</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t>2</a:t>
            </a:fld>
            <a:endParaRPr lang="zh-CN" altLang="en-US"/>
          </a:p>
        </p:txBody>
      </p:sp>
    </p:spTree>
    <p:extLst>
      <p:ext uri="{BB962C8B-B14F-4D97-AF65-F5344CB8AC3E}">
        <p14:creationId xmlns:p14="http://schemas.microsoft.com/office/powerpoint/2010/main" val="1719128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更能体现这一份统一的，是关于实践与认识关系的讨论，辩证唯物主义认为，在实践和认识之间，实践是认识的基础，实践在认识活动中起着决定性的作用。</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西红柿曾被视为有毒之果，并被取名为“狼桃”。直到</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18</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世纪末，法国的一名画家在冒险品尝“狼桃”之后，才揭开了西红柿的食用之谜。请同学们思考，从西红柿的食用之谜被解开的过程中，我们可以得到什么启示？</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西红柿能够被食用，人们从“不知”到“知”，充分说明了正确的认识不是人自己头脑里固有，更不是天上掉下来的，那么，人的正确认识从哪里来呢？对了，正如那位画家借助于“品尝”这样一个实践活动，有意识的咬上一口，使人这个主体和西红柿这个客体相互作用，从而明白了所谓的“狼桃”不仅无毒，而且还能被食用。</a:t>
            </a:r>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15685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所以我们说，实践在认识活动中的决定作用，首先就表现在实践是认识的来源，即实践活动中，人们借助一定的手段同客观物质对象发生关系，只有主体与客体相互作用，让客观事物通过人的各种感觉器官进入人脑，人脑才能获得对客观事物的认识。虽然一个人的多数知识是从书本和传授中得到的间接经验，但间接经验仍然来自直接经验，从根本上说，实践是一切认识的源头活水。</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21</a:t>
            </a:fld>
            <a:endParaRPr lang="zh-CN" altLang="en-US"/>
          </a:p>
        </p:txBody>
      </p:sp>
    </p:spTree>
    <p:extLst>
      <p:ext uri="{BB962C8B-B14F-4D97-AF65-F5344CB8AC3E}">
        <p14:creationId xmlns:p14="http://schemas.microsoft.com/office/powerpoint/2010/main" val="4006018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实践不仅产生认识，而且不断推动认识的发展，实践是认识发展的动力。</a:t>
            </a:r>
            <a:endPar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endParaRPr>
          </a:p>
          <a:p>
            <a:pPr indent="266700" algn="just">
              <a:lnSpc>
                <a:spcPct val="115000"/>
              </a:lnSpc>
            </a:pP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首先，</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实践的需要推动认识的产生和发展，推动人类的科学发现和技术发明，推动人类的思想进步和理论创新。</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22</a:t>
            </a:fld>
            <a:endParaRPr lang="zh-CN" altLang="en-US"/>
          </a:p>
        </p:txBody>
      </p:sp>
    </p:spTree>
    <p:extLst>
      <p:ext uri="{BB962C8B-B14F-4D97-AF65-F5344CB8AC3E}">
        <p14:creationId xmlns:p14="http://schemas.microsoft.com/office/powerpoint/2010/main" val="745801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恩格斯说：“社会一旦有技术上的需要，这种需要就会比十所大学更能把科学推向前进。”</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这说明，</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古代水利工程、建筑、航海、战争等的需要，</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也就是人们在实践中遇到的问题促使人们不断地探索，从而形成</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了古代天文学、数学和力学等自然科学。</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历史的发展证明，</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实践的需要，是推动认识在深度和广度上不断发展之根本。</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23</a:t>
            </a:fld>
            <a:endParaRPr lang="zh-CN" altLang="en-US"/>
          </a:p>
        </p:txBody>
      </p:sp>
    </p:spTree>
    <p:extLst>
      <p:ext uri="{BB962C8B-B14F-4D97-AF65-F5344CB8AC3E}">
        <p14:creationId xmlns:p14="http://schemas.microsoft.com/office/powerpoint/2010/main" val="4242923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此外，实践是认识发展的动力，还表现为实践为认识的发展提供了手段和条件，如经验资料、实验仪器和工具等。</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24</a:t>
            </a:fld>
            <a:endParaRPr lang="zh-CN" altLang="en-US"/>
          </a:p>
        </p:txBody>
      </p:sp>
    </p:spTree>
    <p:extLst>
      <p:ext uri="{BB962C8B-B14F-4D97-AF65-F5344CB8AC3E}">
        <p14:creationId xmlns:p14="http://schemas.microsoft.com/office/powerpoint/2010/main" val="2903457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更为重要的一点是，实践改造了人的主观世界，锻炼和提高了人的认识能力，人们正是在实践的推动下，不断打破认识上的旧框框，突破头脑中的思想，引起认识上的新飞跃，从而不断有所发现，有所前进。</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None/>
            </a:pPr>
            <a:endParaRPr lang="en-US" altLang="zh-CN" sz="1800"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690152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辩证法提醒我们，认识的发展不会一帆风顺，这是因为多种因素的影响下，人们既会产生正确反映客观物质的认识，也会产生歪曲反映的认识，我们是否能够判断人们认识的对与错，如果能，那么以什么为判断的标准呢？请大家先读一读庄子的观点，结合自己的生活实际想一想。</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庄子认为我们不能用一种认识去检验另一种认识正确与否，也就是说主观认识不能作为检验认识真理性的标准，这有一定的合理性，但因此就得出人们没有办法来检验认识的正确与否，这属于不可知论，是错误的。</a:t>
            </a:r>
            <a:endPar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endParaRPr>
          </a:p>
          <a:p>
            <a:pPr marL="0" marR="0" lvl="0" indent="266700" algn="just" defTabSz="914400" rtl="0" eaLnBrk="1" fontAlgn="auto" latinLnBrk="0" hangingPunct="1">
              <a:lnSpc>
                <a:spcPct val="115000"/>
              </a:lnSpc>
              <a:spcBef>
                <a:spcPts val="0"/>
              </a:spcBef>
              <a:spcAft>
                <a:spcPts val="0"/>
              </a:spcAft>
              <a:buClrTx/>
              <a:buSzTx/>
              <a:buFontTx/>
              <a:buNone/>
              <a:tabLst/>
              <a:defRPr/>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真理性认识是指人们对客观事物及其规律的正确认识。怎样判定人们的认识是否符合客观实际？怎样来区分真理和谬误？这就是检验真理的标准问题。只有在马克思主义产生以后，辩证唯物主义把实践的观点引入认识论，才真正解决了认识的真理性标准问题</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26</a:t>
            </a:fld>
            <a:endParaRPr lang="zh-CN" altLang="en-US"/>
          </a:p>
        </p:txBody>
      </p:sp>
    </p:spTree>
    <p:extLst>
      <p:ext uri="{BB962C8B-B14F-4D97-AF65-F5344CB8AC3E}">
        <p14:creationId xmlns:p14="http://schemas.microsoft.com/office/powerpoint/2010/main" val="10252490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首先，任何主观标准都不能检验认识的真理性。个人的认识、权威的观点、多数人的意见不能用来检验认识；同样，被实践证明其科学性的理论，也不能成为检验认识真理性的标准。科学理论所反映的规律是普遍的，人们的实践活动是具体的。科学理论是人们对事物及其规律的正确认识，因而它可以指导人们的实践获得成功。但人们的实践活动是否获得了成功，不能靠理论本身来检验，而要靠实践活动的结果来检验。当然，客观事物自身更不能回答认识的正确与否。只有把主观和客观联系起来加以比较和对照的东西，才能检验主观认识与客观事物是否相符合。</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27</a:t>
            </a:fld>
            <a:endParaRPr lang="zh-CN" altLang="en-US"/>
          </a:p>
        </p:txBody>
      </p:sp>
    </p:spTree>
    <p:extLst>
      <p:ext uri="{BB962C8B-B14F-4D97-AF65-F5344CB8AC3E}">
        <p14:creationId xmlns:p14="http://schemas.microsoft.com/office/powerpoint/2010/main" val="5552081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唯一能够满足这一要求的，就是处在主观和客观交汇点上的实践。只有实践，能够把主观、客观联结起来加以对照，指导实践获得成功的认识，是正确的认识，是真理性认识；否则是错误认识，是需要修正的认识。我们在前面所说“实践是主观见之于客观的活动”，与现在这句“处在主观和客观交汇点上的实践”都是这个意思。</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26045785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我们知道袁隆平先生是我国杂交水稻之父，在他年轻的时候也遇到了判断正确认识和错误认识的判断问题。那是</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20</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世纪</a:t>
            </a: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50</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年代，苏联科学家认为无性杂交可以创造新品种，虽然大多数人都相信这是真理，袁隆平先生却始终坚持用无性杂交的实验来验证。例如把番茄嫁接在土豆上，实验做了，的确是上面结番茄，下面结土豆，但是把收获的种子第二年种下去，这土豆还是土豆，番茄还是番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袁隆平一次又一次的失败，却让他向真理又迈进了一步，他开始关注已进入分子水平的生物遗传学研究，大海捞针般寻找特殊的“雄性不育系”水稻品种，杂交水稻的研究之路从此峰回路转。实践，又一次被证明是检验认识的真理性的唯一标准！ </a:t>
            </a:r>
            <a:endPar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endParaRPr>
          </a:p>
          <a:p>
            <a:pPr indent="266700" algn="just">
              <a:lnSpc>
                <a:spcPct val="115000"/>
              </a:lnSpc>
            </a:pPr>
            <a:r>
              <a:rPr lang="zh-CN" altLang="zh-CN" sz="1200" kern="1200" dirty="0">
                <a:solidFill>
                  <a:schemeClr val="tx1"/>
                </a:solidFill>
                <a:effectLst/>
                <a:latin typeface="+mn-lt"/>
                <a:ea typeface="+mn-ea"/>
                <a:cs typeface="+mn-cs"/>
              </a:rPr>
              <a:t>袁隆平终其一生为什么要研究杂交水稻？他说：“作为新中国培育出来的第一代学农大学生，我下定决心要解决粮食增产问题，不让老百姓挨饿。”（新华网，《一颗稻谷的“中国贡献”——袁隆平的追梦路》）人们在科学实验中追求真知，在科学实验中获得真知，为的是更好地指导实践以满足人们生活和生产的需要。</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29</a:t>
            </a:fld>
            <a:endParaRPr lang="zh-CN" altLang="en-US"/>
          </a:p>
        </p:txBody>
      </p:sp>
    </p:spTree>
    <p:extLst>
      <p:ext uri="{BB962C8B-B14F-4D97-AF65-F5344CB8AC3E}">
        <p14:creationId xmlns:p14="http://schemas.microsoft.com/office/powerpoint/2010/main" val="311541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266700" algn="just" defTabSz="914400" rtl="0" eaLnBrk="1" fontAlgn="auto" latinLnBrk="0" hangingPunct="1">
              <a:lnSpc>
                <a:spcPct val="115000"/>
              </a:lnSpc>
              <a:spcBef>
                <a:spcPts val="0"/>
              </a:spcBef>
              <a:spcAft>
                <a:spcPts val="0"/>
              </a:spcAft>
              <a:buClrTx/>
              <a:buSzTx/>
              <a:buFontTx/>
              <a:buNone/>
              <a:tabLst/>
              <a:defRPr/>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自古以来人们一直在追问：人能否认识世界，怎样认识世界？人能否改造世界，怎样改造世界？从哲学上看，这就是认识、实践及其相互关系问题。</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什么是认识呢？一般而言，唯心主义思想家</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如老子、柏拉图</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认为认识先于物质，先于人的实践经验，他们都否认认识的客观来源，否认认识是人脑对客观世界的反映。</a:t>
            </a:r>
            <a:endPar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endParaRPr>
          </a:p>
          <a:p>
            <a:pPr marL="0" marR="0" lvl="0" indent="266700" algn="just" defTabSz="914400" rtl="0" eaLnBrk="1" fontAlgn="auto" latinLnBrk="0" hangingPunct="1">
              <a:lnSpc>
                <a:spcPct val="115000"/>
              </a:lnSpc>
              <a:spcBef>
                <a:spcPts val="0"/>
              </a:spcBef>
              <a:spcAft>
                <a:spcPts val="0"/>
              </a:spcAft>
              <a:buClrTx/>
              <a:buSzTx/>
              <a:buFontTx/>
              <a:buNone/>
              <a:tabLst/>
              <a:defRPr/>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唯物主义哲学则正确坚持了认识是主体对客体的反映，人的一切认识都是从后天接触实际中得来的。例如荀子就明确指出，人的知识和才能都是后天学习积累而成的。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3</a:t>
            </a:fld>
            <a:endParaRPr lang="zh-CN" altLang="en-US"/>
          </a:p>
        </p:txBody>
      </p:sp>
    </p:spTree>
    <p:extLst>
      <p:ext uri="{BB962C8B-B14F-4D97-AF65-F5344CB8AC3E}">
        <p14:creationId xmlns:p14="http://schemas.microsoft.com/office/powerpoint/2010/main" val="43739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实践是认识的目的。</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自然科学的不断创新目的是推动技术的更大发展，创造更丰富的物质财富，给人类带来更多的福祉；</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人文</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社会科学的不断创新，目的是认识社会认识人类自身改造社会建设精神文明创造精神财富，促进人的自由而全面的发展。所以我们更要明确，今天努力学习文化知识正是为投入到祖国社会主义各项事业的建设所作的准备，坚持学以致用、反对空谈，真正做到“知行合一”。</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30</a:t>
            </a:fld>
            <a:endParaRPr lang="zh-CN" altLang="en-US"/>
          </a:p>
        </p:txBody>
      </p:sp>
    </p:spTree>
    <p:extLst>
      <p:ext uri="{BB962C8B-B14F-4D97-AF65-F5344CB8AC3E}">
        <p14:creationId xmlns:p14="http://schemas.microsoft.com/office/powerpoint/2010/main" val="17158095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本节课，我和同学们主要讨论了实践与认识的辩证关系，从区别的角度分别学习了认识和实践的相关</a:t>
            </a:r>
            <a:r>
              <a:rPr lang="zh-CN" altLang="en-US" sz="1200" kern="100" dirty="0">
                <a:effectLst/>
                <a:latin typeface="等线" panose="02010600030101010101" pitchFamily="2" charset="-122"/>
                <a:ea typeface="宋体" panose="02010600030101010101" pitchFamily="2" charset="-122"/>
                <a:cs typeface="Times New Roman" panose="02020603050405020304" pitchFamily="18" charset="0"/>
              </a:rPr>
              <a:t>概念</a:t>
            </a:r>
            <a:r>
              <a:rPr lang="zh-CN" altLang="zh-CN" sz="1200" kern="100" dirty="0">
                <a:effectLst/>
                <a:latin typeface="等线" panose="02010600030101010101" pitchFamily="2" charset="-122"/>
                <a:ea typeface="宋体" panose="02010600030101010101" pitchFamily="2" charset="-122"/>
                <a:cs typeface="Times New Roman" panose="02020603050405020304" pitchFamily="18" charset="0"/>
              </a:rPr>
              <a:t>及其他知识；我们重点讨论了实践与认识的联系，尤其是实践对认识的基础性作用。下节课我们将继续讨论马克思主义认识论的其他问题，同学们，再见。</a:t>
            </a:r>
            <a:endParaRPr lang="zh-CN" altLang="zh-CN" sz="1200" kern="100" dirty="0">
              <a:effectLst/>
              <a:latin typeface="等线" panose="02010600030101010101" pitchFamily="2" charset="-122"/>
              <a:ea typeface="等线"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5"/>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3985697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辩证唯物主义认识论则更加科学，我们认为认识是主体对客体的能动反映，认识不但具有反映客体内容的反映性特征，而且具有实践所要求的主体能动的、创造性的特征。</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4</a:t>
            </a:fld>
            <a:endParaRPr lang="zh-CN" altLang="en-US"/>
          </a:p>
        </p:txBody>
      </p:sp>
    </p:spTree>
    <p:extLst>
      <p:ext uri="{BB962C8B-B14F-4D97-AF65-F5344CB8AC3E}">
        <p14:creationId xmlns:p14="http://schemas.microsoft.com/office/powerpoint/2010/main" val="672934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我们通常说的感性认识和理性认识，是人对客观世界的两种不同水平的反映形式，也是认识过程的两个不同阶段。他们是什么样的关系呢？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我们先来讨论两者的区别：</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感性认识是人们在实践基础上，由感觉器官直接感受到的关于事物的现象、事物的外部联系、事物的各个方面的认识。它包括感觉、知觉和表象三种形式。感觉是人的感觉器官对客观事物的个别属性、个别方面的直接反映，如视觉、听觉、触觉等，它是整个认识过程的起始环节。知觉是人的感觉器官对客观事物外部特征的整体的反映，如将苹果色、香、味等方面的感觉结合起来，就形成对苹果的整体知觉。表象是感性认识的高级形式，它是人脑对过去的感觉和知觉的回忆，曾经作用于感觉器官的客观对象的形象再现。</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5</a:t>
            </a:fld>
            <a:endParaRPr lang="zh-CN" altLang="en-US"/>
          </a:p>
        </p:txBody>
      </p:sp>
    </p:spTree>
    <p:extLst>
      <p:ext uri="{BB962C8B-B14F-4D97-AF65-F5344CB8AC3E}">
        <p14:creationId xmlns:p14="http://schemas.microsoft.com/office/powerpoint/2010/main" val="2307318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而理性认识是人们借助抽象思维在概括、整理大量感性材料的基础上达到关于事物的本质、全体、内部联系和事物自身规律性的认识。理性认识包括概念、判断、推理三种形式，概念是对同类事物共同的一般特性和本质属性的概括和反映，是最基本的思维形式，如家庭、社会、国家等。判断是展开了的概念，是对事物之间的联系和关系的反映，是对事物是什么或不是什么、是否具有某种属性的判明和断定。推理在形式上表现为判断与判断之间的联系，它是从事物的联系或关系中由已知合乎逻辑地推出未知的反映形式。</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6</a:t>
            </a:fld>
            <a:endParaRPr lang="zh-CN" altLang="en-US"/>
          </a:p>
        </p:txBody>
      </p:sp>
    </p:spTree>
    <p:extLst>
      <p:ext uri="{BB962C8B-B14F-4D97-AF65-F5344CB8AC3E}">
        <p14:creationId xmlns:p14="http://schemas.microsoft.com/office/powerpoint/2010/main" val="3290552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感性认识和理性认识的性质虽然不同，但二者的关系是辩证统一的。</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第一，感性认识有待于发展和深化为理性认识。感性认识是认识的初级阶段，是对事物外部联系的认识，而认识的任务在于经过感觉，达到对事物的本质规律性的认识，因而感性认识还有待于发展和深化。</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7</a:t>
            </a:fld>
            <a:endParaRPr lang="zh-CN" altLang="en-US"/>
          </a:p>
        </p:txBody>
      </p:sp>
    </p:spTree>
    <p:extLst>
      <p:ext uri="{BB962C8B-B14F-4D97-AF65-F5344CB8AC3E}">
        <p14:creationId xmlns:p14="http://schemas.microsoft.com/office/powerpoint/2010/main" val="1719128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第二，理性认识依赖于感性认识。感性认识是认识过程的起点，是达到理性认识的必经阶段，没有感性认识就没有理性认识</a:t>
            </a:r>
            <a:r>
              <a:rPr lang="zh-CN" altLang="en-US" sz="1800" kern="100" dirty="0">
                <a:effectLst/>
                <a:latin typeface="等线" panose="02010600030101010101" pitchFamily="2" charset="-122"/>
                <a:ea typeface="宋体" panose="02010600030101010101" pitchFamily="2" charset="-122"/>
                <a:cs typeface="Times New Roman" panose="02020603050405020304" pitchFamily="18" charset="0"/>
              </a:rPr>
              <a:t>。</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4" name="灯片编号占位符 3"/>
          <p:cNvSpPr>
            <a:spLocks noGrp="1"/>
          </p:cNvSpPr>
          <p:nvPr>
            <p:ph type="sldNum" sz="quarter" idx="10"/>
          </p:nvPr>
        </p:nvSpPr>
        <p:spPr/>
        <p:txBody>
          <a:bodyPr/>
          <a:lstStyle/>
          <a:p>
            <a:fld id="{EA540E3B-F9C0-48B6-A129-4D327DD30658}" type="slidenum">
              <a:rPr lang="zh-CN" altLang="en-US" smtClean="0"/>
              <a:t>8</a:t>
            </a:fld>
            <a:endParaRPr lang="zh-CN" altLang="en-US"/>
          </a:p>
        </p:txBody>
      </p:sp>
    </p:spTree>
    <p:extLst>
      <p:ext uri="{BB962C8B-B14F-4D97-AF65-F5344CB8AC3E}">
        <p14:creationId xmlns:p14="http://schemas.microsoft.com/office/powerpoint/2010/main" val="1107762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pP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第三，两者相互渗透，相互包含。一方面，感性中有理性，人的感觉是渗透着理性的感觉；另一方面，理性中有感性，理性不仅以感性材料为基础，而且也以文字符号等感性形式的语言作为表达手段。</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等线" panose="02010600030101010101" pitchFamily="2" charset="-122"/>
                <a:ea typeface="宋体" panose="02010600030101010101" pitchFamily="2" charset="-122"/>
                <a:cs typeface="Times New Roman" panose="02020603050405020304" pitchFamily="18" charset="0"/>
              </a:rPr>
              <a:t>     </a:t>
            </a:r>
            <a:r>
              <a:rPr lang="zh-CN" altLang="zh-CN" sz="1800" kern="100" dirty="0">
                <a:effectLst/>
                <a:latin typeface="等线" panose="02010600030101010101" pitchFamily="2" charset="-122"/>
                <a:ea typeface="宋体" panose="02010600030101010101" pitchFamily="2" charset="-122"/>
                <a:cs typeface="Times New Roman" panose="02020603050405020304" pitchFamily="18" charset="0"/>
              </a:rPr>
              <a:t>感性认识和理性认识的辩证统一关系是在实践的基础上形成，也需要在实践中发展。那么，什么又是实践呢？</a:t>
            </a: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9</a:t>
            </a:fld>
            <a:endParaRPr lang="zh-CN" altLang="en-US"/>
          </a:p>
        </p:txBody>
      </p:sp>
    </p:spTree>
    <p:extLst>
      <p:ext uri="{BB962C8B-B14F-4D97-AF65-F5344CB8AC3E}">
        <p14:creationId xmlns:p14="http://schemas.microsoft.com/office/powerpoint/2010/main" val="13655019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dirty="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标题 1"/>
          <p:cNvSpPr txBox="1">
            <a:spLocks/>
          </p:cNvSpPr>
          <p:nvPr userDrawn="1"/>
        </p:nvSpPr>
        <p:spPr>
          <a:xfrm>
            <a:off x="1762653" y="728664"/>
            <a:ext cx="6682317" cy="7704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600" dirty="0">
                <a:solidFill>
                  <a:schemeClr val="bg1"/>
                </a:solidFill>
              </a:rPr>
              <a:t>国家中小学课程资源</a:t>
            </a:r>
          </a:p>
        </p:txBody>
      </p:sp>
      <p:pic>
        <p:nvPicPr>
          <p:cNvPr id="7" name="图片 6"/>
          <p:cNvPicPr>
            <a:picLocks noChangeAspect="1"/>
          </p:cNvPicPr>
          <p:nvPr userDrawn="1"/>
        </p:nvPicPr>
        <p:blipFill>
          <a:blip r:embed="rId4"/>
          <a:stretch>
            <a:fillRect/>
          </a:stretch>
        </p:blipFill>
        <p:spPr>
          <a:xfrm>
            <a:off x="1353079" y="2830103"/>
            <a:ext cx="409575" cy="466725"/>
          </a:xfrm>
          <a:prstGeom prst="rect">
            <a:avLst/>
          </a:prstGeom>
        </p:spPr>
      </p:pic>
    </p:spTree>
    <p:extLst>
      <p:ext uri="{BB962C8B-B14F-4D97-AF65-F5344CB8AC3E}">
        <p14:creationId xmlns:p14="http://schemas.microsoft.com/office/powerpoint/2010/main" val="313986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dirty="0"/>
          </a:p>
        </p:txBody>
      </p:sp>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407431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6666" y="573617"/>
            <a:ext cx="10515600" cy="1325563"/>
          </a:xfrm>
        </p:spPr>
        <p:txBody>
          <a:bodyPr/>
          <a:lstStyle/>
          <a:p>
            <a:r>
              <a:rPr lang="zh-CN" altLang="en-US" dirty="0"/>
              <a:t>单击此处编辑母版标题样式</a:t>
            </a:r>
          </a:p>
        </p:txBody>
      </p:sp>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18029601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2020/9/13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pic>
        <p:nvPicPr>
          <p:cNvPr id="11" name="图片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6" r:id="rId3"/>
  </p:sldLayoutIdLst>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f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055688" y="2044237"/>
            <a:ext cx="10080625" cy="1006475"/>
          </a:xfrm>
        </p:spPr>
        <p:txBody>
          <a:bodyPr/>
          <a:lstStyle/>
          <a:p>
            <a:r>
              <a:rPr lang="zh-CN" altLang="en-US" sz="4800" b="1" dirty="0">
                <a:solidFill>
                  <a:schemeClr val="bg1"/>
                </a:solidFill>
                <a:latin typeface="微软雅黑" panose="020B0503020204020204" pitchFamily="34" charset="-122"/>
                <a:ea typeface="微软雅黑" panose="020B0503020204020204" pitchFamily="34" charset="-122"/>
              </a:rPr>
              <a:t>人的认识从何而来</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副标题 2"/>
          <p:cNvSpPr txBox="1">
            <a:spLocks/>
          </p:cNvSpPr>
          <p:nvPr/>
        </p:nvSpPr>
        <p:spPr>
          <a:xfrm>
            <a:off x="1775012" y="3595816"/>
            <a:ext cx="9105808" cy="99432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华文楷体" panose="02010600040101010101" pitchFamily="2" charset="-122"/>
                <a:ea typeface="华文楷体" panose="02010600040101010101" pitchFamily="2"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华文楷体" panose="02010600040101010101" pitchFamily="2" charset="-122"/>
                <a:ea typeface="华文楷体" panose="02010600040101010101" pitchFamily="2"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华文楷体" panose="02010600040101010101" pitchFamily="2" charset="-122"/>
                <a:ea typeface="华文楷体" panose="02010600040101010101" pitchFamily="2"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dirty="0"/>
              <a:t>年    级：高二                      学    科：思想政治（统编版）</a:t>
            </a:r>
          </a:p>
          <a:p>
            <a:r>
              <a:rPr lang="zh-CN" altLang="en-US" sz="2800" dirty="0"/>
              <a:t>主讲人：邱磊                      学    校：清华大学附属中学</a:t>
            </a:r>
            <a:endParaRPr lang="en-US" altLang="zh-CN" sz="2800" dirty="0"/>
          </a:p>
        </p:txBody>
      </p:sp>
    </p:spTree>
    <p:extLst>
      <p:ext uri="{BB962C8B-B14F-4D97-AF65-F5344CB8AC3E}">
        <p14:creationId xmlns:p14="http://schemas.microsoft.com/office/powerpoint/2010/main" val="4066356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633748" y="2216254"/>
            <a:ext cx="7081382" cy="2708910"/>
          </a:xfrm>
        </p:spPr>
        <p:txBody>
          <a:bodyPr>
            <a:noAutofit/>
          </a:bodyPr>
          <a:lstStyle/>
          <a:p>
            <a:pPr marL="0" indent="0">
              <a:buNone/>
            </a:pPr>
            <a:r>
              <a:rPr lang="zh-CN" altLang="en-US" sz="2400" b="1" dirty="0"/>
              <a:t>        黑格尔：</a:t>
            </a:r>
            <a:r>
              <a:rPr lang="zh-CN" altLang="en-US" sz="2400" dirty="0"/>
              <a:t>实践是按照主观的内在本性去“规定”和“改造”客观世界。</a:t>
            </a:r>
            <a:endParaRPr lang="en-US" altLang="zh-CN" sz="2400" dirty="0"/>
          </a:p>
          <a:p>
            <a:pPr marL="0" indent="0">
              <a:buNone/>
            </a:pPr>
            <a:r>
              <a:rPr lang="zh-CN" altLang="en-US" sz="2400" b="1" dirty="0"/>
              <a:t>        费尔巴哈：</a:t>
            </a:r>
            <a:r>
              <a:rPr lang="zh-CN" altLang="en-US" sz="2400" dirty="0"/>
              <a:t>理论活动是真正的人的活动，实践是人们为了满足自己的生理需要而进行的一种“利己主义”活动。</a:t>
            </a:r>
            <a:endParaRPr lang="en-US" altLang="zh-CN" sz="2400" dirty="0"/>
          </a:p>
          <a:p>
            <a:pPr marL="0" indent="0">
              <a:buNone/>
            </a:pPr>
            <a:r>
              <a:rPr lang="zh-CN" altLang="en-US" sz="2400" b="1" dirty="0"/>
              <a:t>        杜威：</a:t>
            </a:r>
            <a:r>
              <a:rPr lang="zh-CN" altLang="en-US" sz="2400" dirty="0"/>
              <a:t>实践是人类应对环境的一种活动，这种活动和动物适应环境的活动相比，只有高下程度的差异，没有本质的区别。</a:t>
            </a:r>
            <a:endParaRPr lang="en-US" altLang="zh-CN" sz="2400"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1367298" y="1379090"/>
            <a:ext cx="4247644" cy="837164"/>
          </a:xfrm>
        </p:spPr>
        <p:txBody>
          <a:bodyPr>
            <a:normAutofit/>
          </a:bodyPr>
          <a:lstStyle/>
          <a:p>
            <a:r>
              <a:rPr lang="zh-CN" altLang="en-US" sz="2400" dirty="0"/>
              <a:t>阅读与思考</a:t>
            </a:r>
          </a:p>
        </p:txBody>
      </p:sp>
      <p:sp>
        <p:nvSpPr>
          <p:cNvPr id="2" name="文本框 1">
            <a:extLst>
              <a:ext uri="{FF2B5EF4-FFF2-40B4-BE49-F238E27FC236}">
                <a16:creationId xmlns:a16="http://schemas.microsoft.com/office/drawing/2014/main" id="{887FFB2E-B90F-462F-897F-E4143C4D5494}"/>
              </a:ext>
            </a:extLst>
          </p:cNvPr>
          <p:cNvSpPr txBox="1"/>
          <p:nvPr/>
        </p:nvSpPr>
        <p:spPr>
          <a:xfrm>
            <a:off x="3923928" y="5429883"/>
            <a:ext cx="623796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你怎样看待上述观点？谈谈你对实践的理解。</a:t>
            </a:r>
          </a:p>
        </p:txBody>
      </p:sp>
    </p:spTree>
    <p:extLst>
      <p:ext uri="{BB962C8B-B14F-4D97-AF65-F5344CB8AC3E}">
        <p14:creationId xmlns:p14="http://schemas.microsoft.com/office/powerpoint/2010/main" val="2109591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419611" y="2474785"/>
            <a:ext cx="7352778" cy="2526579"/>
          </a:xfrm>
        </p:spPr>
        <p:txBody>
          <a:bodyPr>
            <a:noAutofit/>
          </a:bodyPr>
          <a:lstStyle/>
          <a:p>
            <a:pPr marL="0" indent="0">
              <a:buNone/>
            </a:pPr>
            <a:r>
              <a:rPr lang="zh-CN" altLang="en-US" sz="3600" b="1" dirty="0"/>
              <a:t>黑格尔：</a:t>
            </a:r>
            <a:endParaRPr lang="en-US" altLang="zh-CN" sz="3600" b="1" dirty="0"/>
          </a:p>
          <a:p>
            <a:pPr marL="0" indent="0">
              <a:buNone/>
            </a:pPr>
            <a:r>
              <a:rPr lang="en-US" altLang="zh-CN" sz="3600" b="1" dirty="0"/>
              <a:t>        </a:t>
            </a:r>
            <a:r>
              <a:rPr lang="zh-CN" altLang="en-US" sz="3600" dirty="0"/>
              <a:t>实践是按照主观的内在本性去“规定”和“改造”客观世界。</a:t>
            </a:r>
            <a:endParaRPr lang="en-US" altLang="zh-CN" sz="3600" dirty="0"/>
          </a:p>
        </p:txBody>
      </p:sp>
    </p:spTree>
    <p:extLst>
      <p:ext uri="{BB962C8B-B14F-4D97-AF65-F5344CB8AC3E}">
        <p14:creationId xmlns:p14="http://schemas.microsoft.com/office/powerpoint/2010/main" val="2972257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338192" y="2259797"/>
            <a:ext cx="7515615" cy="2708910"/>
          </a:xfrm>
        </p:spPr>
        <p:txBody>
          <a:bodyPr>
            <a:noAutofit/>
          </a:bodyPr>
          <a:lstStyle/>
          <a:p>
            <a:pPr marL="0" indent="0">
              <a:buNone/>
            </a:pPr>
            <a:r>
              <a:rPr lang="zh-CN" altLang="en-US" sz="3600" b="1" dirty="0"/>
              <a:t>费尔巴哈：</a:t>
            </a:r>
            <a:endParaRPr lang="en-US" altLang="zh-CN" sz="3600" b="1" dirty="0"/>
          </a:p>
          <a:p>
            <a:pPr marL="0" indent="0">
              <a:buNone/>
            </a:pPr>
            <a:r>
              <a:rPr lang="en-US" altLang="zh-CN" sz="3600" b="1" dirty="0"/>
              <a:t>        </a:t>
            </a:r>
            <a:r>
              <a:rPr lang="zh-CN" altLang="en-US" sz="3600" dirty="0"/>
              <a:t>理论活动是真正的人的活动，实践是人们为了满足自己的生理需要而进行的一种“利己主义”活动。</a:t>
            </a:r>
            <a:endParaRPr lang="en-US" altLang="zh-CN" sz="3600" dirty="0"/>
          </a:p>
        </p:txBody>
      </p:sp>
    </p:spTree>
    <p:extLst>
      <p:ext uri="{BB962C8B-B14F-4D97-AF65-F5344CB8AC3E}">
        <p14:creationId xmlns:p14="http://schemas.microsoft.com/office/powerpoint/2010/main" val="543333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655519" y="2248912"/>
            <a:ext cx="7352778" cy="2708910"/>
          </a:xfrm>
        </p:spPr>
        <p:txBody>
          <a:bodyPr>
            <a:noAutofit/>
          </a:bodyPr>
          <a:lstStyle/>
          <a:p>
            <a:pPr marL="0" indent="0">
              <a:buNone/>
            </a:pPr>
            <a:r>
              <a:rPr lang="zh-CN" altLang="en-US" sz="3600" b="1" dirty="0"/>
              <a:t>杜威：</a:t>
            </a:r>
            <a:endParaRPr lang="en-US" altLang="zh-CN" sz="3600" b="1" dirty="0"/>
          </a:p>
          <a:p>
            <a:pPr marL="0" indent="0">
              <a:buNone/>
            </a:pPr>
            <a:r>
              <a:rPr lang="en-US" altLang="zh-CN" sz="3600" b="1" dirty="0"/>
              <a:t>        </a:t>
            </a:r>
            <a:r>
              <a:rPr lang="zh-CN" altLang="en-US" sz="3600" dirty="0"/>
              <a:t>实践是人类应对环境的一种活动，这种活动和动物适应环境的活动相比，只有高下程度的差异，没有本质的区别。</a:t>
            </a:r>
            <a:endParaRPr lang="en-US" altLang="zh-CN" sz="3600" dirty="0"/>
          </a:p>
        </p:txBody>
      </p:sp>
    </p:spTree>
    <p:extLst>
      <p:ext uri="{BB962C8B-B14F-4D97-AF65-F5344CB8AC3E}">
        <p14:creationId xmlns:p14="http://schemas.microsoft.com/office/powerpoint/2010/main" val="2209700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179231" y="3294345"/>
            <a:ext cx="7352778" cy="2818355"/>
          </a:xfrm>
        </p:spPr>
        <p:txBody>
          <a:bodyPr>
            <a:noAutofit/>
          </a:bodyPr>
          <a:lstStyle/>
          <a:p>
            <a:pPr marL="0" indent="0">
              <a:buNone/>
            </a:pPr>
            <a:r>
              <a:rPr lang="zh-CN" altLang="en-US" dirty="0"/>
              <a:t>        凡是实践，都是以人为主体、以客观事物为对象的物质性活动。</a:t>
            </a:r>
            <a:endParaRPr lang="en-US" altLang="zh-CN" dirty="0"/>
          </a:p>
          <a:p>
            <a:pPr marL="0" indent="0">
              <a:buNone/>
            </a:pPr>
            <a:r>
              <a:rPr lang="zh-CN" altLang="en-US" dirty="0"/>
              <a:t>        作为一种直接现实性活动，实践可以把人们头脑中观念的存在变为现实的存在。</a:t>
            </a:r>
            <a:endParaRPr lang="en-US" altLang="zh-CN"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2528566" y="2362532"/>
            <a:ext cx="7352778" cy="837164"/>
          </a:xfrm>
        </p:spPr>
        <p:txBody>
          <a:bodyPr>
            <a:normAutofit/>
          </a:bodyPr>
          <a:lstStyle/>
          <a:p>
            <a:r>
              <a:rPr lang="zh-CN" altLang="en-US" sz="2800" dirty="0"/>
              <a:t>①实践是人们改造客观世界的物质性活动</a:t>
            </a:r>
          </a:p>
        </p:txBody>
      </p:sp>
      <p:sp>
        <p:nvSpPr>
          <p:cNvPr id="7" name="文本框 6">
            <a:extLst>
              <a:ext uri="{FF2B5EF4-FFF2-40B4-BE49-F238E27FC236}">
                <a16:creationId xmlns:a16="http://schemas.microsoft.com/office/drawing/2014/main" id="{F8B414F5-62E6-4B74-8E09-061358E57D4B}"/>
              </a:ext>
            </a:extLst>
          </p:cNvPr>
          <p:cNvSpPr txBox="1"/>
          <p:nvPr/>
        </p:nvSpPr>
        <p:spPr>
          <a:xfrm>
            <a:off x="2667743" y="1713885"/>
            <a:ext cx="5192039"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3000" dirty="0">
                <a:solidFill>
                  <a:prstClr val="black"/>
                </a:solidFill>
                <a:latin typeface="微软雅黑" panose="020B0503020204020204" pitchFamily="34" charset="-122"/>
                <a:ea typeface="微软雅黑" panose="020B0503020204020204" pitchFamily="34" charset="-122"/>
              </a:rPr>
              <a:t>（</a:t>
            </a:r>
            <a:r>
              <a:rPr lang="en-US" altLang="zh-CN" sz="3000" dirty="0">
                <a:solidFill>
                  <a:prstClr val="black"/>
                </a:solidFill>
                <a:latin typeface="微软雅黑" panose="020B0503020204020204" pitchFamily="34" charset="-122"/>
                <a:ea typeface="微软雅黑" panose="020B0503020204020204" pitchFamily="34" charset="-122"/>
              </a:rPr>
              <a:t>2</a:t>
            </a:r>
            <a:r>
              <a:rPr lang="zh-CN" altLang="en-US" sz="3000" dirty="0">
                <a:solidFill>
                  <a:prstClr val="black"/>
                </a:solidFill>
                <a:latin typeface="微软雅黑" panose="020B0503020204020204" pitchFamily="34" charset="-122"/>
                <a:ea typeface="微软雅黑" panose="020B0503020204020204" pitchFamily="34" charset="-122"/>
              </a:rPr>
              <a:t>）</a:t>
            </a:r>
            <a:r>
              <a:rPr kumimoji="0" lang="zh-CN" altLang="en-US" sz="3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什么是实践</a:t>
            </a:r>
            <a:endParaRPr kumimoji="0" lang="en-US" altLang="zh-CN" sz="3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844720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027861" y="2583392"/>
            <a:ext cx="7223760" cy="565634"/>
            <a:chOff x="996173" y="2188583"/>
            <a:chExt cx="5675218" cy="565634"/>
          </a:xfrm>
        </p:grpSpPr>
        <p:grpSp>
          <p:nvGrpSpPr>
            <p:cNvPr id="18" name="组合 17"/>
            <p:cNvGrpSpPr/>
            <p:nvPr/>
          </p:nvGrpSpPr>
          <p:grpSpPr>
            <a:xfrm>
              <a:off x="996173" y="2188583"/>
              <a:ext cx="5303479" cy="540000"/>
              <a:chOff x="1635964" y="1686127"/>
              <a:chExt cx="5908500" cy="601602"/>
            </a:xfrm>
          </p:grpSpPr>
          <p:sp>
            <p:nvSpPr>
              <p:cNvPr id="19" name="圆角矩形 18"/>
              <p:cNvSpPr/>
              <p:nvPr/>
            </p:nvSpPr>
            <p:spPr>
              <a:xfrm>
                <a:off x="1852332" y="1729911"/>
                <a:ext cx="5692132"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1" name="文本框 20"/>
            <p:cNvSpPr txBox="1"/>
            <p:nvPr/>
          </p:nvSpPr>
          <p:spPr>
            <a:xfrm>
              <a:off x="1084860" y="2230997"/>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改造自然的生产实践</a:t>
              </a:r>
            </a:p>
          </p:txBody>
        </p:sp>
      </p:grpSp>
      <p:grpSp>
        <p:nvGrpSpPr>
          <p:cNvPr id="4" name="组合 3"/>
          <p:cNvGrpSpPr/>
          <p:nvPr/>
        </p:nvGrpSpPr>
        <p:grpSpPr>
          <a:xfrm>
            <a:off x="3027860" y="5028434"/>
            <a:ext cx="7223761" cy="567666"/>
            <a:chOff x="996172" y="4633625"/>
            <a:chExt cx="5675219" cy="567666"/>
          </a:xfrm>
        </p:grpSpPr>
        <p:grpSp>
          <p:nvGrpSpPr>
            <p:cNvPr id="23" name="组合 22"/>
            <p:cNvGrpSpPr/>
            <p:nvPr/>
          </p:nvGrpSpPr>
          <p:grpSpPr>
            <a:xfrm>
              <a:off x="996172" y="4633625"/>
              <a:ext cx="5303483" cy="540000"/>
              <a:chOff x="1635964" y="1686127"/>
              <a:chExt cx="5908505" cy="601602"/>
            </a:xfrm>
          </p:grpSpPr>
          <p:sp>
            <p:nvSpPr>
              <p:cNvPr id="24" name="圆角矩形 23"/>
              <p:cNvSpPr/>
              <p:nvPr/>
            </p:nvSpPr>
            <p:spPr>
              <a:xfrm>
                <a:off x="1852333" y="1729911"/>
                <a:ext cx="5692136"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5" name="矩形 24"/>
              <p:cNvSpPr/>
              <p:nvPr/>
            </p:nvSpPr>
            <p:spPr>
              <a:xfrm rot="18614181">
                <a:off x="1635965" y="1686126"/>
                <a:ext cx="601602" cy="601603"/>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6" name="文本框 25"/>
            <p:cNvSpPr txBox="1"/>
            <p:nvPr/>
          </p:nvSpPr>
          <p:spPr>
            <a:xfrm>
              <a:off x="1084860" y="4678071"/>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探索世界规律的科学实验活动</a:t>
              </a:r>
            </a:p>
          </p:txBody>
        </p:sp>
      </p:grpSp>
      <p:sp>
        <p:nvSpPr>
          <p:cNvPr id="31" name="标题 27"/>
          <p:cNvSpPr>
            <a:spLocks noGrp="1"/>
          </p:cNvSpPr>
          <p:nvPr>
            <p:ph type="title"/>
          </p:nvPr>
        </p:nvSpPr>
        <p:spPr>
          <a:xfrm>
            <a:off x="1569486" y="1505488"/>
            <a:ext cx="8208963" cy="574368"/>
          </a:xfrm>
        </p:spPr>
        <p:txBody>
          <a:bodyPr>
            <a:normAutofit/>
          </a:bodyPr>
          <a:lstStyle/>
          <a:p>
            <a:r>
              <a:rPr lang="zh-CN" altLang="en-US" sz="3000" dirty="0"/>
              <a:t>②基本的实践活动形式</a:t>
            </a:r>
          </a:p>
        </p:txBody>
      </p:sp>
      <p:grpSp>
        <p:nvGrpSpPr>
          <p:cNvPr id="2" name="组合 1"/>
          <p:cNvGrpSpPr/>
          <p:nvPr/>
        </p:nvGrpSpPr>
        <p:grpSpPr>
          <a:xfrm>
            <a:off x="3062985" y="3818631"/>
            <a:ext cx="6750588" cy="558248"/>
            <a:chOff x="996172" y="3505024"/>
            <a:chExt cx="5303481" cy="558248"/>
          </a:xfrm>
        </p:grpSpPr>
        <p:grpSp>
          <p:nvGrpSpPr>
            <p:cNvPr id="28" name="组合 27"/>
            <p:cNvGrpSpPr/>
            <p:nvPr/>
          </p:nvGrpSpPr>
          <p:grpSpPr>
            <a:xfrm>
              <a:off x="996172" y="3505024"/>
              <a:ext cx="5303481" cy="540000"/>
              <a:chOff x="1635964" y="1686127"/>
              <a:chExt cx="5908503" cy="601602"/>
            </a:xfrm>
          </p:grpSpPr>
          <p:sp>
            <p:nvSpPr>
              <p:cNvPr id="29" name="圆角矩形 28"/>
              <p:cNvSpPr/>
              <p:nvPr/>
            </p:nvSpPr>
            <p:spPr>
              <a:xfrm>
                <a:off x="1852332" y="1729911"/>
                <a:ext cx="5692135"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32" name="文本框 31"/>
            <p:cNvSpPr txBox="1"/>
            <p:nvPr/>
          </p:nvSpPr>
          <p:spPr>
            <a:xfrm>
              <a:off x="1084860" y="3540052"/>
              <a:ext cx="471512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变革社会的实践</a:t>
              </a:r>
            </a:p>
          </p:txBody>
        </p:sp>
      </p:grpSp>
    </p:spTree>
    <p:extLst>
      <p:ext uri="{BB962C8B-B14F-4D97-AF65-F5344CB8AC3E}">
        <p14:creationId xmlns:p14="http://schemas.microsoft.com/office/powerpoint/2010/main" val="4015718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A3F3098B-2DBC-4B3B-83C8-4797D743571A}"/>
              </a:ext>
            </a:extLst>
          </p:cNvPr>
          <p:cNvGraphicFramePr>
            <a:graphicFrameLocks noGrp="1"/>
          </p:cNvGraphicFramePr>
          <p:nvPr>
            <p:extLst>
              <p:ext uri="{D42A27DB-BD31-4B8C-83A1-F6EECF244321}">
                <p14:modId xmlns:p14="http://schemas.microsoft.com/office/powerpoint/2010/main" val="187325253"/>
              </p:ext>
            </p:extLst>
          </p:nvPr>
        </p:nvGraphicFramePr>
        <p:xfrm>
          <a:off x="2361410" y="1974896"/>
          <a:ext cx="7507189" cy="3755290"/>
        </p:xfrm>
        <a:graphic>
          <a:graphicData uri="http://schemas.openxmlformats.org/drawingml/2006/table">
            <a:tbl>
              <a:tblPr firstRow="1" bandRow="1">
                <a:tableStyleId>{5940675A-B579-460E-94D1-54222C63F5DA}</a:tableStyleId>
              </a:tblPr>
              <a:tblGrid>
                <a:gridCol w="2044620">
                  <a:extLst>
                    <a:ext uri="{9D8B030D-6E8A-4147-A177-3AD203B41FA5}">
                      <a16:colId xmlns:a16="http://schemas.microsoft.com/office/drawing/2014/main" val="20000"/>
                    </a:ext>
                  </a:extLst>
                </a:gridCol>
                <a:gridCol w="3883069">
                  <a:extLst>
                    <a:ext uri="{9D8B030D-6E8A-4147-A177-3AD203B41FA5}">
                      <a16:colId xmlns:a16="http://schemas.microsoft.com/office/drawing/2014/main" val="20001"/>
                    </a:ext>
                  </a:extLst>
                </a:gridCol>
                <a:gridCol w="1579500">
                  <a:extLst>
                    <a:ext uri="{9D8B030D-6E8A-4147-A177-3AD203B41FA5}">
                      <a16:colId xmlns:a16="http://schemas.microsoft.com/office/drawing/2014/main" val="20002"/>
                    </a:ext>
                  </a:extLst>
                </a:gridCol>
              </a:tblGrid>
              <a:tr h="431209">
                <a:tc>
                  <a:txBody>
                    <a:bodyPr/>
                    <a:lstStyle/>
                    <a:p>
                      <a:pPr algn="ctr"/>
                      <a:r>
                        <a:rPr lang="zh-CN" altLang="en-US" sz="2800" b="1" dirty="0">
                          <a:latin typeface="华文楷体" panose="02010600040101010101" pitchFamily="2" charset="-122"/>
                          <a:ea typeface="华文楷体" panose="02010600040101010101" pitchFamily="2" charset="-122"/>
                        </a:rPr>
                        <a:t>特点</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具体理解</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启示</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8200">
                <a:tc rowSpan="2">
                  <a:txBody>
                    <a:bodyPr/>
                    <a:lstStyle/>
                    <a:p>
                      <a:pPr algn="ctr"/>
                      <a:r>
                        <a:rPr lang="zh-CN" altLang="en-US" sz="2800" dirty="0">
                          <a:latin typeface="华文楷体" pitchFamily="2" charset="-122"/>
                          <a:ea typeface="华文楷体" pitchFamily="2" charset="-122"/>
                        </a:rPr>
                        <a:t>客观物质性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实践基本要素的客观性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rowSpan="6">
                  <a:txBody>
                    <a:bodyPr/>
                    <a:lstStyle/>
                    <a:p>
                      <a:pPr algn="l"/>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1209">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实践过程结果的客观性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58200">
                <a:tc rowSpan="2">
                  <a:txBody>
                    <a:bodyPr/>
                    <a:lstStyle/>
                    <a:p>
                      <a:pPr algn="l"/>
                      <a:endParaRPr lang="zh-CN" altLang="en-US" sz="2800" dirty="0">
                        <a:latin typeface="华文楷体" pitchFamily="2" charset="-122"/>
                        <a:ea typeface="华文楷体"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2665">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58200">
                <a:tc rowSpan="2">
                  <a:txBody>
                    <a:bodyPr/>
                    <a:lstStyle/>
                    <a:p>
                      <a:pPr algn="l"/>
                      <a:endParaRPr lang="zh-CN" altLang="en-US" sz="2800" dirty="0">
                        <a:latin typeface="华文楷体" pitchFamily="2" charset="-122"/>
                        <a:ea typeface="华文楷体"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94116">
                <a:tc vMerge="1">
                  <a:txBody>
                    <a:bodyPr/>
                    <a:lstStyle/>
                    <a:p>
                      <a:endParaRPr lang="zh-CN" altLang="en-US"/>
                    </a:p>
                  </a:txBody>
                  <a:tcPr/>
                </a:tc>
                <a:tc>
                  <a:txBody>
                    <a:bodyPr/>
                    <a:lstStyle/>
                    <a:p>
                      <a:pPr algn="ct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
        <p:nvSpPr>
          <p:cNvPr id="15" name="Rectangle 2">
            <a:extLst>
              <a:ext uri="{FF2B5EF4-FFF2-40B4-BE49-F238E27FC236}">
                <a16:creationId xmlns:a16="http://schemas.microsoft.com/office/drawing/2014/main" id="{BC8E0900-AF44-4986-9322-2868FDA9CB3F}"/>
              </a:ext>
            </a:extLst>
          </p:cNvPr>
          <p:cNvSpPr txBox="1">
            <a:spLocks noChangeArrowheads="1"/>
          </p:cNvSpPr>
          <p:nvPr/>
        </p:nvSpPr>
        <p:spPr>
          <a:xfrm>
            <a:off x="2361410" y="1423215"/>
            <a:ext cx="4274159" cy="689468"/>
          </a:xfrm>
          <a:prstGeom prst="rect">
            <a:avLst/>
          </a:prstGeom>
        </p:spPr>
        <p:txBody>
          <a:bodyPr/>
          <a:lst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a:lstStyle>
          <a:p>
            <a:r>
              <a:rPr lang="zh-CN" altLang="en-US" sz="3000" dirty="0">
                <a:latin typeface="微软雅黑" panose="020B0503020204020204" pitchFamily="34" charset="-122"/>
                <a:ea typeface="微软雅黑" panose="020B0503020204020204" pitchFamily="34" charset="-122"/>
              </a:rPr>
              <a:t>③实践的特点</a:t>
            </a:r>
          </a:p>
        </p:txBody>
      </p:sp>
    </p:spTree>
    <p:extLst>
      <p:ext uri="{BB962C8B-B14F-4D97-AF65-F5344CB8AC3E}">
        <p14:creationId xmlns:p14="http://schemas.microsoft.com/office/powerpoint/2010/main" val="11448497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A3F3098B-2DBC-4B3B-83C8-4797D743571A}"/>
              </a:ext>
            </a:extLst>
          </p:cNvPr>
          <p:cNvGraphicFramePr>
            <a:graphicFrameLocks noGrp="1"/>
          </p:cNvGraphicFramePr>
          <p:nvPr>
            <p:extLst>
              <p:ext uri="{D42A27DB-BD31-4B8C-83A1-F6EECF244321}">
                <p14:modId xmlns:p14="http://schemas.microsoft.com/office/powerpoint/2010/main" val="798195428"/>
              </p:ext>
            </p:extLst>
          </p:nvPr>
        </p:nvGraphicFramePr>
        <p:xfrm>
          <a:off x="2502924" y="1898696"/>
          <a:ext cx="7507189" cy="3755290"/>
        </p:xfrm>
        <a:graphic>
          <a:graphicData uri="http://schemas.openxmlformats.org/drawingml/2006/table">
            <a:tbl>
              <a:tblPr firstRow="1" bandRow="1">
                <a:tableStyleId>{5940675A-B579-460E-94D1-54222C63F5DA}</a:tableStyleId>
              </a:tblPr>
              <a:tblGrid>
                <a:gridCol w="2044620">
                  <a:extLst>
                    <a:ext uri="{9D8B030D-6E8A-4147-A177-3AD203B41FA5}">
                      <a16:colId xmlns:a16="http://schemas.microsoft.com/office/drawing/2014/main" val="20000"/>
                    </a:ext>
                  </a:extLst>
                </a:gridCol>
                <a:gridCol w="3883069">
                  <a:extLst>
                    <a:ext uri="{9D8B030D-6E8A-4147-A177-3AD203B41FA5}">
                      <a16:colId xmlns:a16="http://schemas.microsoft.com/office/drawing/2014/main" val="20001"/>
                    </a:ext>
                  </a:extLst>
                </a:gridCol>
                <a:gridCol w="1579500">
                  <a:extLst>
                    <a:ext uri="{9D8B030D-6E8A-4147-A177-3AD203B41FA5}">
                      <a16:colId xmlns:a16="http://schemas.microsoft.com/office/drawing/2014/main" val="20002"/>
                    </a:ext>
                  </a:extLst>
                </a:gridCol>
              </a:tblGrid>
              <a:tr h="431209">
                <a:tc>
                  <a:txBody>
                    <a:bodyPr/>
                    <a:lstStyle/>
                    <a:p>
                      <a:pPr algn="ctr"/>
                      <a:r>
                        <a:rPr lang="zh-CN" altLang="en-US" sz="2800" b="1" dirty="0">
                          <a:latin typeface="华文楷体" panose="02010600040101010101" pitchFamily="2" charset="-122"/>
                          <a:ea typeface="华文楷体" panose="02010600040101010101" pitchFamily="2" charset="-122"/>
                        </a:rPr>
                        <a:t>特点</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具体理解</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启示</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8200">
                <a:tc rowSpan="2">
                  <a:txBody>
                    <a:bodyPr/>
                    <a:lstStyle/>
                    <a:p>
                      <a:pPr algn="ctr"/>
                      <a:r>
                        <a:rPr lang="zh-CN" altLang="en-US" sz="2800" dirty="0">
                          <a:latin typeface="华文楷体" pitchFamily="2" charset="-122"/>
                          <a:ea typeface="华文楷体" pitchFamily="2" charset="-122"/>
                        </a:rPr>
                        <a:t>客观物质性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实践基本要素的客观性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rowSpan="6">
                  <a:txBody>
                    <a:bodyPr/>
                    <a:lstStyle/>
                    <a:p>
                      <a:pPr algn="l"/>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1209">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实践过程结果的客观性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58200">
                <a:tc rowSpan="2">
                  <a:txBody>
                    <a:bodyPr/>
                    <a:lstStyle/>
                    <a:p>
                      <a:pPr algn="ctr"/>
                      <a:r>
                        <a:rPr lang="zh-CN" altLang="en-US" sz="2800" dirty="0">
                          <a:latin typeface="华文楷体" pitchFamily="2" charset="-122"/>
                          <a:ea typeface="华文楷体" pitchFamily="2" charset="-122"/>
                        </a:rPr>
                        <a:t>主观能动性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有目的、有意识</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2665">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打上人的活动的烙印</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58200">
                <a:tc rowSpan="2">
                  <a:txBody>
                    <a:bodyPr/>
                    <a:lstStyle/>
                    <a:p>
                      <a:pPr algn="ctr"/>
                      <a:endParaRPr lang="zh-CN" altLang="en-US" sz="2800" dirty="0">
                        <a:latin typeface="华文楷体" pitchFamily="2" charset="-122"/>
                        <a:ea typeface="华文楷体"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94116">
                <a:tc vMerge="1">
                  <a:txBody>
                    <a:bodyPr/>
                    <a:lstStyle/>
                    <a:p>
                      <a:endParaRPr lang="zh-CN" altLang="en-US"/>
                    </a:p>
                  </a:txBody>
                  <a:tcPr/>
                </a:tc>
                <a:tc>
                  <a:txBody>
                    <a:bodyPr/>
                    <a:lstStyle/>
                    <a:p>
                      <a:pPr algn="ct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
        <p:nvSpPr>
          <p:cNvPr id="15" name="Rectangle 2">
            <a:extLst>
              <a:ext uri="{FF2B5EF4-FFF2-40B4-BE49-F238E27FC236}">
                <a16:creationId xmlns:a16="http://schemas.microsoft.com/office/drawing/2014/main" id="{BC8E0900-AF44-4986-9322-2868FDA9CB3F}"/>
              </a:ext>
            </a:extLst>
          </p:cNvPr>
          <p:cNvSpPr txBox="1">
            <a:spLocks noChangeArrowheads="1"/>
          </p:cNvSpPr>
          <p:nvPr/>
        </p:nvSpPr>
        <p:spPr>
          <a:xfrm>
            <a:off x="2502924" y="1334489"/>
            <a:ext cx="4274159" cy="689468"/>
          </a:xfrm>
          <a:prstGeom prst="rect">
            <a:avLst/>
          </a:prstGeom>
        </p:spPr>
        <p:txBody>
          <a:bodyPr/>
          <a:lst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a:lstStyle>
          <a:p>
            <a:r>
              <a:rPr lang="zh-CN" altLang="en-US" sz="3000" dirty="0">
                <a:latin typeface="微软雅黑" panose="020B0503020204020204" pitchFamily="34" charset="-122"/>
                <a:ea typeface="微软雅黑" panose="020B0503020204020204" pitchFamily="34" charset="-122"/>
              </a:rPr>
              <a:t>③实践的特点</a:t>
            </a:r>
          </a:p>
        </p:txBody>
      </p:sp>
    </p:spTree>
    <p:extLst>
      <p:ext uri="{BB962C8B-B14F-4D97-AF65-F5344CB8AC3E}">
        <p14:creationId xmlns:p14="http://schemas.microsoft.com/office/powerpoint/2010/main" val="1385574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A3F3098B-2DBC-4B3B-83C8-4797D743571A}"/>
              </a:ext>
            </a:extLst>
          </p:cNvPr>
          <p:cNvGraphicFramePr>
            <a:graphicFrameLocks noGrp="1"/>
          </p:cNvGraphicFramePr>
          <p:nvPr>
            <p:extLst>
              <p:ext uri="{D42A27DB-BD31-4B8C-83A1-F6EECF244321}">
                <p14:modId xmlns:p14="http://schemas.microsoft.com/office/powerpoint/2010/main" val="2739085733"/>
              </p:ext>
            </p:extLst>
          </p:nvPr>
        </p:nvGraphicFramePr>
        <p:xfrm>
          <a:off x="2502924" y="1833381"/>
          <a:ext cx="7507189" cy="3755290"/>
        </p:xfrm>
        <a:graphic>
          <a:graphicData uri="http://schemas.openxmlformats.org/drawingml/2006/table">
            <a:tbl>
              <a:tblPr firstRow="1" bandRow="1">
                <a:tableStyleId>{5940675A-B579-460E-94D1-54222C63F5DA}</a:tableStyleId>
              </a:tblPr>
              <a:tblGrid>
                <a:gridCol w="2044620">
                  <a:extLst>
                    <a:ext uri="{9D8B030D-6E8A-4147-A177-3AD203B41FA5}">
                      <a16:colId xmlns:a16="http://schemas.microsoft.com/office/drawing/2014/main" val="20000"/>
                    </a:ext>
                  </a:extLst>
                </a:gridCol>
                <a:gridCol w="3883069">
                  <a:extLst>
                    <a:ext uri="{9D8B030D-6E8A-4147-A177-3AD203B41FA5}">
                      <a16:colId xmlns:a16="http://schemas.microsoft.com/office/drawing/2014/main" val="20001"/>
                    </a:ext>
                  </a:extLst>
                </a:gridCol>
                <a:gridCol w="1579500">
                  <a:extLst>
                    <a:ext uri="{9D8B030D-6E8A-4147-A177-3AD203B41FA5}">
                      <a16:colId xmlns:a16="http://schemas.microsoft.com/office/drawing/2014/main" val="20002"/>
                    </a:ext>
                  </a:extLst>
                </a:gridCol>
              </a:tblGrid>
              <a:tr h="431209">
                <a:tc>
                  <a:txBody>
                    <a:bodyPr/>
                    <a:lstStyle/>
                    <a:p>
                      <a:pPr algn="ctr"/>
                      <a:r>
                        <a:rPr lang="zh-CN" altLang="en-US" sz="2800" b="1" dirty="0">
                          <a:latin typeface="华文楷体" panose="02010600040101010101" pitchFamily="2" charset="-122"/>
                          <a:ea typeface="华文楷体" panose="02010600040101010101" pitchFamily="2" charset="-122"/>
                        </a:rPr>
                        <a:t>特点</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具体理解</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启示</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8200">
                <a:tc rowSpan="2">
                  <a:txBody>
                    <a:bodyPr/>
                    <a:lstStyle/>
                    <a:p>
                      <a:pPr algn="ctr"/>
                      <a:r>
                        <a:rPr lang="zh-CN" altLang="en-US" sz="2800" dirty="0">
                          <a:latin typeface="华文楷体" pitchFamily="2" charset="-122"/>
                          <a:ea typeface="华文楷体" pitchFamily="2" charset="-122"/>
                        </a:rPr>
                        <a:t>客观物质性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实践基本要素的客观性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rowSpan="6">
                  <a:txBody>
                    <a:bodyPr/>
                    <a:lstStyle/>
                    <a:p>
                      <a:pPr algn="l"/>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1209">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实践过程结果的客观性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58200">
                <a:tc rowSpan="2">
                  <a:txBody>
                    <a:bodyPr/>
                    <a:lstStyle/>
                    <a:p>
                      <a:pPr algn="ctr"/>
                      <a:r>
                        <a:rPr lang="zh-CN" altLang="en-US" sz="2800" dirty="0">
                          <a:latin typeface="华文楷体" pitchFamily="2" charset="-122"/>
                          <a:ea typeface="华文楷体" pitchFamily="2" charset="-122"/>
                        </a:rPr>
                        <a:t>主观能动性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有目的、有意识</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2665">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打上人的活动的烙印</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58200">
                <a:tc rowSpan="2">
                  <a:txBody>
                    <a:bodyPr/>
                    <a:lstStyle/>
                    <a:p>
                      <a:pPr algn="ctr"/>
                      <a:r>
                        <a:rPr lang="zh-CN" altLang="en-US" sz="2800" dirty="0">
                          <a:latin typeface="华文楷体" pitchFamily="2" charset="-122"/>
                          <a:ea typeface="华文楷体" pitchFamily="2" charset="-122"/>
                        </a:rPr>
                        <a:t>社会历史性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dirty="0">
                          <a:latin typeface="华文楷体" panose="02010600040101010101" pitchFamily="2" charset="-122"/>
                          <a:ea typeface="华文楷体" panose="02010600040101010101" pitchFamily="2" charset="-122"/>
                        </a:rPr>
                        <a:t>社会关系中</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94116">
                <a:tc vMerge="1">
                  <a:txBody>
                    <a:bodyPr/>
                    <a:lstStyle/>
                    <a:p>
                      <a:endParaRPr lang="zh-CN" altLang="en-US"/>
                    </a:p>
                  </a:txBody>
                  <a:tcPr/>
                </a:tc>
                <a:tc>
                  <a:txBody>
                    <a:bodyPr/>
                    <a:lstStyle/>
                    <a:p>
                      <a:pPr algn="ctr"/>
                      <a:r>
                        <a:rPr lang="zh-CN" altLang="en-US" sz="2800" dirty="0">
                          <a:latin typeface="华文楷体" panose="02010600040101010101" pitchFamily="2" charset="-122"/>
                          <a:ea typeface="华文楷体" panose="02010600040101010101" pitchFamily="2" charset="-122"/>
                        </a:rPr>
                        <a:t>历史条件下</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
        <p:nvSpPr>
          <p:cNvPr id="15" name="Rectangle 2">
            <a:extLst>
              <a:ext uri="{FF2B5EF4-FFF2-40B4-BE49-F238E27FC236}">
                <a16:creationId xmlns:a16="http://schemas.microsoft.com/office/drawing/2014/main" id="{BC8E0900-AF44-4986-9322-2868FDA9CB3F}"/>
              </a:ext>
            </a:extLst>
          </p:cNvPr>
          <p:cNvSpPr txBox="1">
            <a:spLocks noChangeArrowheads="1"/>
          </p:cNvSpPr>
          <p:nvPr/>
        </p:nvSpPr>
        <p:spPr>
          <a:xfrm>
            <a:off x="2390283" y="1281700"/>
            <a:ext cx="4274159" cy="689468"/>
          </a:xfrm>
          <a:prstGeom prst="rect">
            <a:avLst/>
          </a:prstGeom>
        </p:spPr>
        <p:txBody>
          <a:bodyPr/>
          <a:lst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a:lstStyle>
          <a:p>
            <a:r>
              <a:rPr lang="zh-CN" altLang="en-US" sz="3000" dirty="0">
                <a:latin typeface="微软雅黑" panose="020B0503020204020204" pitchFamily="34" charset="-122"/>
                <a:ea typeface="微软雅黑" panose="020B0503020204020204" pitchFamily="34" charset="-122"/>
              </a:rPr>
              <a:t>③实践的特点</a:t>
            </a:r>
          </a:p>
        </p:txBody>
      </p:sp>
    </p:spTree>
    <p:extLst>
      <p:ext uri="{BB962C8B-B14F-4D97-AF65-F5344CB8AC3E}">
        <p14:creationId xmlns:p14="http://schemas.microsoft.com/office/powerpoint/2010/main" val="2696553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A3F3098B-2DBC-4B3B-83C8-4797D743571A}"/>
              </a:ext>
            </a:extLst>
          </p:cNvPr>
          <p:cNvGraphicFramePr>
            <a:graphicFrameLocks noGrp="1"/>
          </p:cNvGraphicFramePr>
          <p:nvPr>
            <p:extLst>
              <p:ext uri="{D42A27DB-BD31-4B8C-83A1-F6EECF244321}">
                <p14:modId xmlns:p14="http://schemas.microsoft.com/office/powerpoint/2010/main" val="1175987823"/>
              </p:ext>
            </p:extLst>
          </p:nvPr>
        </p:nvGraphicFramePr>
        <p:xfrm>
          <a:off x="2470267" y="1898695"/>
          <a:ext cx="7507189" cy="3755290"/>
        </p:xfrm>
        <a:graphic>
          <a:graphicData uri="http://schemas.openxmlformats.org/drawingml/2006/table">
            <a:tbl>
              <a:tblPr firstRow="1" bandRow="1">
                <a:tableStyleId>{5940675A-B579-460E-94D1-54222C63F5DA}</a:tableStyleId>
              </a:tblPr>
              <a:tblGrid>
                <a:gridCol w="2044620">
                  <a:extLst>
                    <a:ext uri="{9D8B030D-6E8A-4147-A177-3AD203B41FA5}">
                      <a16:colId xmlns:a16="http://schemas.microsoft.com/office/drawing/2014/main" val="20000"/>
                    </a:ext>
                  </a:extLst>
                </a:gridCol>
                <a:gridCol w="3883069">
                  <a:extLst>
                    <a:ext uri="{9D8B030D-6E8A-4147-A177-3AD203B41FA5}">
                      <a16:colId xmlns:a16="http://schemas.microsoft.com/office/drawing/2014/main" val="20001"/>
                    </a:ext>
                  </a:extLst>
                </a:gridCol>
                <a:gridCol w="1579500">
                  <a:extLst>
                    <a:ext uri="{9D8B030D-6E8A-4147-A177-3AD203B41FA5}">
                      <a16:colId xmlns:a16="http://schemas.microsoft.com/office/drawing/2014/main" val="20002"/>
                    </a:ext>
                  </a:extLst>
                </a:gridCol>
              </a:tblGrid>
              <a:tr h="431209">
                <a:tc>
                  <a:txBody>
                    <a:bodyPr/>
                    <a:lstStyle/>
                    <a:p>
                      <a:pPr algn="ctr"/>
                      <a:r>
                        <a:rPr lang="zh-CN" altLang="en-US" sz="2800" b="1" dirty="0">
                          <a:latin typeface="华文楷体" panose="02010600040101010101" pitchFamily="2" charset="-122"/>
                          <a:ea typeface="华文楷体" panose="02010600040101010101" pitchFamily="2" charset="-122"/>
                        </a:rPr>
                        <a:t>特点</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具体理解</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b="1" dirty="0">
                          <a:latin typeface="华文楷体" panose="02010600040101010101" pitchFamily="2" charset="-122"/>
                          <a:ea typeface="华文楷体" panose="02010600040101010101" pitchFamily="2" charset="-122"/>
                        </a:rPr>
                        <a:t>启示</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8200">
                <a:tc rowSpan="2">
                  <a:txBody>
                    <a:bodyPr/>
                    <a:lstStyle/>
                    <a:p>
                      <a:pPr algn="ctr"/>
                      <a:r>
                        <a:rPr lang="zh-CN" altLang="en-US" sz="2800" dirty="0">
                          <a:latin typeface="华文楷体" pitchFamily="2" charset="-122"/>
                          <a:ea typeface="华文楷体" pitchFamily="2" charset="-122"/>
                        </a:rPr>
                        <a:t>客观物质性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实践基本要素的客观性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rowSpan="6">
                  <a:txBody>
                    <a:bodyPr/>
                    <a:lstStyle/>
                    <a:p>
                      <a:pPr algn="l"/>
                      <a:r>
                        <a:rPr lang="zh-CN" altLang="en-US" sz="2800" dirty="0">
                          <a:latin typeface="华文楷体" panose="02010600040101010101" pitchFamily="2" charset="-122"/>
                          <a:ea typeface="华文楷体" panose="02010600040101010101" pitchFamily="2" charset="-122"/>
                        </a:rPr>
                        <a:t>体现了在实践问题上唯物主义和辩证法的统一</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1209">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实践过程结果的客观性</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2"/>
                  </a:ext>
                </a:extLst>
              </a:tr>
              <a:tr h="458200">
                <a:tc rowSpan="2">
                  <a:txBody>
                    <a:bodyPr/>
                    <a:lstStyle/>
                    <a:p>
                      <a:pPr algn="ctr"/>
                      <a:r>
                        <a:rPr lang="zh-CN" altLang="en-US" sz="2800" dirty="0">
                          <a:latin typeface="华文楷体" pitchFamily="2" charset="-122"/>
                          <a:ea typeface="华文楷体" pitchFamily="2" charset="-122"/>
                        </a:rPr>
                        <a:t>主观能动性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有目的、有意识</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2665">
                <a:tc vMerge="1">
                  <a:txBody>
                    <a:bodyPr/>
                    <a:lstStyle/>
                    <a:p>
                      <a:endParaRPr lang="zh-CN"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dirty="0">
                          <a:solidFill>
                            <a:srgbClr val="000000"/>
                          </a:solidFill>
                          <a:latin typeface="华文楷体" panose="02010600040101010101" pitchFamily="2" charset="-122"/>
                          <a:ea typeface="华文楷体" panose="02010600040101010101" pitchFamily="2" charset="-122"/>
                        </a:rPr>
                        <a:t>打上人的活动的烙印</a:t>
                      </a:r>
                      <a:endParaRPr lang="zh-CN" altLang="en-US" sz="28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4"/>
                  </a:ext>
                </a:extLst>
              </a:tr>
              <a:tr h="458200">
                <a:tc rowSpan="2">
                  <a:txBody>
                    <a:bodyPr/>
                    <a:lstStyle/>
                    <a:p>
                      <a:pPr algn="ctr"/>
                      <a:r>
                        <a:rPr lang="zh-CN" altLang="en-US" sz="2800" dirty="0">
                          <a:latin typeface="华文楷体" pitchFamily="2" charset="-122"/>
                          <a:ea typeface="华文楷体" pitchFamily="2" charset="-122"/>
                        </a:rPr>
                        <a:t>社会历史性</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800" dirty="0">
                          <a:latin typeface="华文楷体" panose="02010600040101010101" pitchFamily="2" charset="-122"/>
                          <a:ea typeface="华文楷体" panose="02010600040101010101" pitchFamily="2" charset="-122"/>
                        </a:rPr>
                        <a:t>社会关系中</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2400" dirty="0">
                        <a:latin typeface="华文楷体" panose="02010600040101010101" pitchFamily="2" charset="-122"/>
                        <a:ea typeface="华文楷体" panose="02010600040101010101" pitchFamily="2" charset="-122"/>
                      </a:endParaRP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94116">
                <a:tc vMerge="1">
                  <a:txBody>
                    <a:bodyPr/>
                    <a:lstStyle/>
                    <a:p>
                      <a:endParaRPr lang="zh-CN" altLang="en-US"/>
                    </a:p>
                  </a:txBody>
                  <a:tcPr/>
                </a:tc>
                <a:tc>
                  <a:txBody>
                    <a:bodyPr/>
                    <a:lstStyle/>
                    <a:p>
                      <a:pPr algn="ctr"/>
                      <a:r>
                        <a:rPr lang="zh-CN" altLang="en-US" sz="2800" dirty="0">
                          <a:latin typeface="华文楷体" panose="02010600040101010101" pitchFamily="2" charset="-122"/>
                          <a:ea typeface="华文楷体" panose="02010600040101010101" pitchFamily="2" charset="-122"/>
                        </a:rPr>
                        <a:t>历史条件下</a:t>
                      </a:r>
                    </a:p>
                  </a:txBody>
                  <a:tcPr marL="91439" marR="91439" marT="54875" marB="54875">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zh-CN" altLang="en-US"/>
                    </a:p>
                  </a:txBody>
                  <a:tcPr/>
                </a:tc>
                <a:extLst>
                  <a:ext uri="{0D108BD9-81ED-4DB2-BD59-A6C34878D82A}">
                    <a16:rowId xmlns:a16="http://schemas.microsoft.com/office/drawing/2014/main" val="10006"/>
                  </a:ext>
                </a:extLst>
              </a:tr>
            </a:tbl>
          </a:graphicData>
        </a:graphic>
      </p:graphicFrame>
      <p:sp>
        <p:nvSpPr>
          <p:cNvPr id="15" name="Rectangle 2">
            <a:extLst>
              <a:ext uri="{FF2B5EF4-FFF2-40B4-BE49-F238E27FC236}">
                <a16:creationId xmlns:a16="http://schemas.microsoft.com/office/drawing/2014/main" id="{BC8E0900-AF44-4986-9322-2868FDA9CB3F}"/>
              </a:ext>
            </a:extLst>
          </p:cNvPr>
          <p:cNvSpPr txBox="1">
            <a:spLocks noChangeArrowheads="1"/>
          </p:cNvSpPr>
          <p:nvPr/>
        </p:nvSpPr>
        <p:spPr>
          <a:xfrm>
            <a:off x="2282470" y="1334488"/>
            <a:ext cx="4274159" cy="689468"/>
          </a:xfrm>
          <a:prstGeom prst="rect">
            <a:avLst/>
          </a:prstGeom>
        </p:spPr>
        <p:txBody>
          <a:bodyPr/>
          <a:lst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a:lstStyle>
          <a:p>
            <a:r>
              <a:rPr lang="zh-CN" altLang="en-US" sz="3000" dirty="0">
                <a:latin typeface="微软雅黑" panose="020B0503020204020204" pitchFamily="34" charset="-122"/>
                <a:ea typeface="微软雅黑" panose="020B0503020204020204" pitchFamily="34" charset="-122"/>
              </a:rPr>
              <a:t>③实践的特点</a:t>
            </a:r>
          </a:p>
        </p:txBody>
      </p:sp>
    </p:spTree>
    <p:extLst>
      <p:ext uri="{BB962C8B-B14F-4D97-AF65-F5344CB8AC3E}">
        <p14:creationId xmlns:p14="http://schemas.microsoft.com/office/powerpoint/2010/main" val="613208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60449" y="3022074"/>
            <a:ext cx="4882768" cy="591983"/>
            <a:chOff x="996173" y="2188583"/>
            <a:chExt cx="3530594" cy="540000"/>
          </a:xfrm>
        </p:grpSpPr>
        <p:grpSp>
          <p:nvGrpSpPr>
            <p:cNvPr id="18" name="组合 17"/>
            <p:cNvGrpSpPr/>
            <p:nvPr/>
          </p:nvGrpSpPr>
          <p:grpSpPr>
            <a:xfrm>
              <a:off x="996173" y="2188583"/>
              <a:ext cx="3287795" cy="540000"/>
              <a:chOff x="1635964" y="1686127"/>
              <a:chExt cx="3662867" cy="601602"/>
            </a:xfrm>
          </p:grpSpPr>
          <p:sp>
            <p:nvSpPr>
              <p:cNvPr id="19" name="圆角矩形 18"/>
              <p:cNvSpPr/>
              <p:nvPr/>
            </p:nvSpPr>
            <p:spPr>
              <a:xfrm>
                <a:off x="1852333" y="1729911"/>
                <a:ext cx="3446498"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97956" y="2235778"/>
              <a:ext cx="3428811" cy="478547"/>
            </a:xfrm>
            <a:prstGeom prst="rect">
              <a:avLst/>
            </a:prstGeom>
            <a:noFill/>
          </p:spPr>
          <p:txBody>
            <a:bodyPr wrap="square" rtlCol="0">
              <a:spAutoFit/>
            </a:bodyPr>
            <a:lstStyle/>
            <a:p>
              <a:r>
                <a:rPr lang="en-US" altLang="zh-CN" sz="2800" dirty="0">
                  <a:solidFill>
                    <a:prstClr val="white"/>
                  </a:solidFill>
                  <a:latin typeface="微软雅黑" panose="020B0503020204020204" pitchFamily="34" charset="-122"/>
                  <a:ea typeface="微软雅黑" panose="020B0503020204020204" pitchFamily="34" charset="-122"/>
                </a:rPr>
                <a:t>1     </a:t>
              </a:r>
              <a:r>
                <a:rPr lang="zh-CN" altLang="en-US" sz="2800" dirty="0">
                  <a:solidFill>
                    <a:prstClr val="white"/>
                  </a:solidFill>
                  <a:latin typeface="微软雅黑" panose="020B0503020204020204" pitchFamily="34" charset="-122"/>
                  <a:ea typeface="微软雅黑" panose="020B0503020204020204" pitchFamily="34" charset="-122"/>
                </a:rPr>
                <a:t>认识与实践</a:t>
              </a:r>
            </a:p>
          </p:txBody>
        </p:sp>
      </p:grpSp>
      <p:sp>
        <p:nvSpPr>
          <p:cNvPr id="31" name="标题 27"/>
          <p:cNvSpPr>
            <a:spLocks noGrp="1"/>
          </p:cNvSpPr>
          <p:nvPr>
            <p:ph type="title"/>
          </p:nvPr>
        </p:nvSpPr>
        <p:spPr>
          <a:xfrm>
            <a:off x="2180144" y="1755431"/>
            <a:ext cx="7604125" cy="574368"/>
          </a:xfrm>
        </p:spPr>
        <p:txBody>
          <a:bodyPr>
            <a:normAutofit/>
          </a:bodyPr>
          <a:lstStyle/>
          <a:p>
            <a:r>
              <a:rPr lang="zh-CN" altLang="en-US" sz="3000" dirty="0"/>
              <a:t>人的认识从何而来</a:t>
            </a:r>
          </a:p>
        </p:txBody>
      </p:sp>
      <p:grpSp>
        <p:nvGrpSpPr>
          <p:cNvPr id="2" name="组合 1"/>
          <p:cNvGrpSpPr/>
          <p:nvPr/>
        </p:nvGrpSpPr>
        <p:grpSpPr>
          <a:xfrm>
            <a:off x="3860449" y="4257313"/>
            <a:ext cx="4882768" cy="673523"/>
            <a:chOff x="996172" y="3505024"/>
            <a:chExt cx="3917187" cy="540000"/>
          </a:xfrm>
        </p:grpSpPr>
        <p:grpSp>
          <p:nvGrpSpPr>
            <p:cNvPr id="28" name="组合 27"/>
            <p:cNvGrpSpPr/>
            <p:nvPr/>
          </p:nvGrpSpPr>
          <p:grpSpPr>
            <a:xfrm>
              <a:off x="996172" y="3505024"/>
              <a:ext cx="3693041" cy="540000"/>
              <a:chOff x="1635964" y="1686127"/>
              <a:chExt cx="4114343" cy="601602"/>
            </a:xfrm>
          </p:grpSpPr>
          <p:sp>
            <p:nvSpPr>
              <p:cNvPr id="29" name="圆角矩形 28"/>
              <p:cNvSpPr/>
              <p:nvPr/>
            </p:nvSpPr>
            <p:spPr>
              <a:xfrm>
                <a:off x="1852333" y="1729910"/>
                <a:ext cx="3897974" cy="55374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prstClr val="white"/>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1084861" y="3548404"/>
              <a:ext cx="3828498" cy="419494"/>
            </a:xfrm>
            <a:prstGeom prst="rect">
              <a:avLst/>
            </a:prstGeom>
            <a:noFill/>
          </p:spPr>
          <p:txBody>
            <a:bodyPr wrap="square" rtlCol="0">
              <a:spAutoFit/>
            </a:bodyPr>
            <a:lstStyle/>
            <a:p>
              <a:r>
                <a:rPr lang="en-US" altLang="zh-CN" sz="2800" dirty="0">
                  <a:solidFill>
                    <a:prstClr val="white"/>
                  </a:solidFill>
                  <a:latin typeface="微软雅黑" panose="020B0503020204020204" pitchFamily="34" charset="-122"/>
                  <a:ea typeface="微软雅黑" panose="020B0503020204020204" pitchFamily="34" charset="-122"/>
                </a:rPr>
                <a:t>2     </a:t>
              </a:r>
              <a:r>
                <a:rPr lang="zh-CN" altLang="en-US" sz="2800" dirty="0">
                  <a:solidFill>
                    <a:prstClr val="white"/>
                  </a:solidFill>
                  <a:latin typeface="微软雅黑" panose="020B0503020204020204" pitchFamily="34" charset="-122"/>
                  <a:ea typeface="微软雅黑" panose="020B0503020204020204" pitchFamily="34" charset="-122"/>
                </a:rPr>
                <a:t>实践是认识的基础</a:t>
              </a:r>
            </a:p>
          </p:txBody>
        </p:sp>
      </p:grpSp>
    </p:spTree>
    <p:extLst>
      <p:ext uri="{BB962C8B-B14F-4D97-AF65-F5344CB8AC3E}">
        <p14:creationId xmlns:p14="http://schemas.microsoft.com/office/powerpoint/2010/main" val="3509407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a:extLst>
              <a:ext uri="{FF2B5EF4-FFF2-40B4-BE49-F238E27FC236}">
                <a16:creationId xmlns:a16="http://schemas.microsoft.com/office/drawing/2014/main" id="{7273A73E-B6AD-4CE9-B45F-338C894A19DE}"/>
              </a:ext>
            </a:extLst>
          </p:cNvPr>
          <p:cNvSpPr>
            <a:spLocks noGrp="1"/>
          </p:cNvSpPr>
          <p:nvPr>
            <p:ph type="title"/>
          </p:nvPr>
        </p:nvSpPr>
        <p:spPr>
          <a:xfrm>
            <a:off x="838200" y="1132453"/>
            <a:ext cx="10515600" cy="1325563"/>
          </a:xfrm>
        </p:spPr>
        <p:txBody>
          <a:bodyPr>
            <a:normAutofit/>
          </a:bodyPr>
          <a:lstStyle/>
          <a:p>
            <a:r>
              <a:rPr lang="en-US" altLang="zh-CN" sz="3000" dirty="0"/>
              <a:t>2.</a:t>
            </a:r>
            <a:r>
              <a:rPr lang="zh-CN" altLang="en-US" sz="3000" dirty="0"/>
              <a:t>实践是认识的基础</a:t>
            </a:r>
          </a:p>
        </p:txBody>
      </p:sp>
      <p:sp>
        <p:nvSpPr>
          <p:cNvPr id="2" name="文本框 1">
            <a:extLst>
              <a:ext uri="{FF2B5EF4-FFF2-40B4-BE49-F238E27FC236}">
                <a16:creationId xmlns:a16="http://schemas.microsoft.com/office/drawing/2014/main" id="{060EBC78-952B-41FB-AF76-CCE3E32D8E4D}"/>
              </a:ext>
            </a:extLst>
          </p:cNvPr>
          <p:cNvSpPr txBox="1"/>
          <p:nvPr/>
        </p:nvSpPr>
        <p:spPr>
          <a:xfrm>
            <a:off x="5839168" y="2458016"/>
            <a:ext cx="4025031" cy="2308324"/>
          </a:xfrm>
          <a:prstGeom prst="rect">
            <a:avLst/>
          </a:prstGeom>
          <a:noFill/>
        </p:spPr>
        <p:txBody>
          <a:bodyPr wrap="square" rtlCol="0">
            <a:spAutoFit/>
          </a:bodyPr>
          <a:lstStyle/>
          <a:p>
            <a:r>
              <a:rPr lang="zh-CN" altLang="en-US" sz="2400" dirty="0">
                <a:latin typeface="华文楷体" panose="02010600040101010101" pitchFamily="2" charset="-122"/>
                <a:ea typeface="华文楷体" panose="02010600040101010101" pitchFamily="2" charset="-122"/>
              </a:rPr>
              <a:t>        西红柿曾被视为有毒之果，并被取名为“狼桃”。直到</a:t>
            </a:r>
            <a:r>
              <a:rPr lang="en-US" altLang="zh-CN" sz="2400" dirty="0">
                <a:latin typeface="华文楷体" panose="02010600040101010101" pitchFamily="2" charset="-122"/>
                <a:ea typeface="华文楷体" panose="02010600040101010101" pitchFamily="2" charset="-122"/>
              </a:rPr>
              <a:t>18</a:t>
            </a:r>
            <a:r>
              <a:rPr lang="zh-CN" altLang="en-US" sz="2400" dirty="0">
                <a:latin typeface="华文楷体" panose="02010600040101010101" pitchFamily="2" charset="-122"/>
                <a:ea typeface="华文楷体" panose="02010600040101010101" pitchFamily="2" charset="-122"/>
              </a:rPr>
              <a:t>世纪末，法国的一名画家在冒险品尝“狼桃”之后，才揭开了西红柿的食用之谜。</a:t>
            </a:r>
            <a:endParaRPr lang="en-US" altLang="zh-CN" sz="2400" dirty="0">
              <a:latin typeface="华文楷体" panose="02010600040101010101" pitchFamily="2" charset="-122"/>
              <a:ea typeface="华文楷体" panose="02010600040101010101" pitchFamily="2" charset="-122"/>
            </a:endParaRPr>
          </a:p>
        </p:txBody>
      </p:sp>
      <p:pic>
        <p:nvPicPr>
          <p:cNvPr id="4" name="图片 3">
            <a:extLst>
              <a:ext uri="{FF2B5EF4-FFF2-40B4-BE49-F238E27FC236}">
                <a16:creationId xmlns:a16="http://schemas.microsoft.com/office/drawing/2014/main" id="{B296C66A-C116-4C66-BE37-AADB620792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94231" y="3216484"/>
            <a:ext cx="2229065" cy="1483721"/>
          </a:xfrm>
          <a:prstGeom prst="rect">
            <a:avLst/>
          </a:prstGeom>
        </p:spPr>
      </p:pic>
      <p:sp>
        <p:nvSpPr>
          <p:cNvPr id="8" name="文本框 7">
            <a:extLst>
              <a:ext uri="{FF2B5EF4-FFF2-40B4-BE49-F238E27FC236}">
                <a16:creationId xmlns:a16="http://schemas.microsoft.com/office/drawing/2014/main" id="{B90C3C9D-BC98-4981-A4F3-BE9DBE42760D}"/>
              </a:ext>
            </a:extLst>
          </p:cNvPr>
          <p:cNvSpPr txBox="1"/>
          <p:nvPr/>
        </p:nvSpPr>
        <p:spPr>
          <a:xfrm>
            <a:off x="3908764" y="5044390"/>
            <a:ext cx="5876103" cy="830997"/>
          </a:xfrm>
          <a:prstGeom prst="rect">
            <a:avLst/>
          </a:prstGeom>
          <a:noFill/>
        </p:spPr>
        <p:txBody>
          <a:bodyPr wrap="square">
            <a:spAutoFit/>
          </a:bodyPr>
          <a:lstStyle/>
          <a:p>
            <a:r>
              <a:rPr lang="zh-CN" altLang="en-US" sz="2400" dirty="0">
                <a:latin typeface="微软雅黑" panose="020B0503020204020204" pitchFamily="34" charset="-122"/>
                <a:ea typeface="微软雅黑" panose="020B0503020204020204" pitchFamily="34" charset="-122"/>
              </a:rPr>
              <a:t>       从西红柿的食用之谜被解开的过程中，我们可以得到什么启示？</a:t>
            </a:r>
          </a:p>
        </p:txBody>
      </p:sp>
      <p:sp>
        <p:nvSpPr>
          <p:cNvPr id="6" name="标题 1">
            <a:extLst>
              <a:ext uri="{FF2B5EF4-FFF2-40B4-BE49-F238E27FC236}">
                <a16:creationId xmlns:a16="http://schemas.microsoft.com/office/drawing/2014/main" id="{F3F4776E-EF37-4F31-93FB-96394D975944}"/>
              </a:ext>
            </a:extLst>
          </p:cNvPr>
          <p:cNvSpPr txBox="1">
            <a:spLocks/>
          </p:cNvSpPr>
          <p:nvPr/>
        </p:nvSpPr>
        <p:spPr>
          <a:xfrm>
            <a:off x="1849964" y="2240295"/>
            <a:ext cx="4247644" cy="83716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400" dirty="0"/>
              <a:t>阅读与思考</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729034" y="2532047"/>
            <a:ext cx="7290148" cy="2843407"/>
          </a:xfrm>
        </p:spPr>
        <p:txBody>
          <a:bodyPr>
            <a:noAutofit/>
          </a:bodyPr>
          <a:lstStyle/>
          <a:p>
            <a:endParaRPr lang="en-US" altLang="zh-CN" sz="3200" dirty="0"/>
          </a:p>
          <a:p>
            <a:pPr marL="0" indent="0">
              <a:buNone/>
            </a:pPr>
            <a:r>
              <a:rPr lang="zh-CN" altLang="en-US" sz="3200" dirty="0"/>
              <a:t>        实践活动中，人们借助一定的手段同客观物质对象发生关系，从而获得对客观事物的认识。</a:t>
            </a:r>
            <a:endParaRPr lang="en-US" altLang="zh-CN" sz="3200"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2893265" y="1732461"/>
            <a:ext cx="4942840" cy="837164"/>
          </a:xfrm>
        </p:spPr>
        <p:txBody>
          <a:bodyPr>
            <a:normAutofit/>
          </a:bodyPr>
          <a:lstStyle/>
          <a:p>
            <a:r>
              <a:rPr lang="zh-CN" altLang="en-US" sz="3000" dirty="0"/>
              <a:t>（</a:t>
            </a:r>
            <a:r>
              <a:rPr lang="en-US" altLang="zh-CN" sz="3000" dirty="0"/>
              <a:t>1</a:t>
            </a:r>
            <a:r>
              <a:rPr lang="zh-CN" altLang="en-US" sz="3000" dirty="0"/>
              <a:t>）实践是认识的来源</a:t>
            </a:r>
          </a:p>
        </p:txBody>
      </p:sp>
    </p:spTree>
    <p:extLst>
      <p:ext uri="{BB962C8B-B14F-4D97-AF65-F5344CB8AC3E}">
        <p14:creationId xmlns:p14="http://schemas.microsoft.com/office/powerpoint/2010/main" val="2112663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502073" y="2639712"/>
            <a:ext cx="6889315" cy="2843407"/>
          </a:xfrm>
        </p:spPr>
        <p:txBody>
          <a:bodyPr>
            <a:noAutofit/>
          </a:bodyPr>
          <a:lstStyle/>
          <a:p>
            <a:endParaRPr lang="en-US" altLang="zh-CN" sz="3200" dirty="0"/>
          </a:p>
          <a:p>
            <a:pPr marL="0" indent="0">
              <a:buNone/>
            </a:pPr>
            <a:r>
              <a:rPr lang="zh-CN" altLang="en-US" sz="3000" dirty="0">
                <a:latin typeface="微软雅黑" panose="020B0503020204020204" pitchFamily="34" charset="-122"/>
                <a:ea typeface="微软雅黑" panose="020B0503020204020204" pitchFamily="34" charset="-122"/>
              </a:rPr>
              <a:t>       ①认识产生于实践的需要</a:t>
            </a:r>
            <a:endParaRPr lang="en-US" altLang="zh-CN" sz="3000" dirty="0">
              <a:latin typeface="微软雅黑" panose="020B0503020204020204" pitchFamily="34" charset="-122"/>
              <a:ea typeface="微软雅黑" panose="020B0503020204020204" pitchFamily="34" charset="-122"/>
            </a:endParaRPr>
          </a:p>
          <a:p>
            <a:pPr marL="0" indent="0">
              <a:buNone/>
            </a:pPr>
            <a:endParaRPr lang="en-US" altLang="zh-CN" sz="100" dirty="0"/>
          </a:p>
          <a:p>
            <a:pPr marL="0" indent="0">
              <a:buNone/>
            </a:pPr>
            <a:r>
              <a:rPr lang="zh-CN" altLang="en-US" sz="3200" dirty="0"/>
              <a:t>        实践不断产生新问题、提出新要求，推动人们进行新的探索和研究。</a:t>
            </a:r>
            <a:endParaRPr lang="en-US" altLang="zh-CN" sz="3200"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3003115" y="1850572"/>
            <a:ext cx="5473873" cy="1127342"/>
          </a:xfrm>
        </p:spPr>
        <p:txBody>
          <a:bodyPr>
            <a:normAutofit/>
          </a:bodyPr>
          <a:lstStyle/>
          <a:p>
            <a:r>
              <a:rPr lang="zh-CN" altLang="en-US" sz="3000" dirty="0"/>
              <a:t>（</a:t>
            </a:r>
            <a:r>
              <a:rPr lang="en-US" altLang="zh-CN" sz="3000" dirty="0"/>
              <a:t>2</a:t>
            </a:r>
            <a:r>
              <a:rPr lang="zh-CN" altLang="en-US" sz="3000" dirty="0"/>
              <a:t>）实践是认识发展的动力</a:t>
            </a:r>
          </a:p>
        </p:txBody>
      </p:sp>
    </p:spTree>
    <p:extLst>
      <p:ext uri="{BB962C8B-B14F-4D97-AF65-F5344CB8AC3E}">
        <p14:creationId xmlns:p14="http://schemas.microsoft.com/office/powerpoint/2010/main" val="1261027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501030" y="1862987"/>
            <a:ext cx="7165932" cy="2843407"/>
          </a:xfrm>
        </p:spPr>
        <p:txBody>
          <a:bodyPr>
            <a:noAutofit/>
          </a:bodyPr>
          <a:lstStyle/>
          <a:p>
            <a:endParaRPr lang="en-US" altLang="zh-CN" sz="3200" dirty="0"/>
          </a:p>
          <a:p>
            <a:pPr marL="0" indent="0">
              <a:buNone/>
            </a:pPr>
            <a:r>
              <a:rPr lang="zh-CN" altLang="en-US" dirty="0"/>
              <a:t>        恩格斯指出：“社会一旦有技术上的需要，这种需要就会比十所大学更能把科学推向前进。”</a:t>
            </a:r>
            <a:endParaRPr lang="en-US" altLang="zh-CN" dirty="0"/>
          </a:p>
          <a:p>
            <a:pPr marL="0" indent="0">
              <a:buNone/>
            </a:pPr>
            <a:r>
              <a:rPr lang="zh-CN" altLang="en-US" dirty="0"/>
              <a:t>     “资产阶级为了发展工业生产，需要科学来查明自然物体的物理特性，弄清自然力的作用方式。”</a:t>
            </a:r>
            <a:endParaRPr lang="en-US" altLang="zh-CN" dirty="0"/>
          </a:p>
        </p:txBody>
      </p:sp>
      <p:sp>
        <p:nvSpPr>
          <p:cNvPr id="3" name="标题 1">
            <a:extLst>
              <a:ext uri="{FF2B5EF4-FFF2-40B4-BE49-F238E27FC236}">
                <a16:creationId xmlns:a16="http://schemas.microsoft.com/office/drawing/2014/main" id="{64FE2C8C-4BF8-4C26-ADF0-A9D18484EBA9}"/>
              </a:ext>
            </a:extLst>
          </p:cNvPr>
          <p:cNvSpPr>
            <a:spLocks noGrp="1"/>
          </p:cNvSpPr>
          <p:nvPr>
            <p:ph type="title"/>
          </p:nvPr>
        </p:nvSpPr>
        <p:spPr>
          <a:xfrm>
            <a:off x="1160469" y="1444405"/>
            <a:ext cx="4247644" cy="837164"/>
          </a:xfrm>
        </p:spPr>
        <p:txBody>
          <a:bodyPr>
            <a:normAutofit/>
          </a:bodyPr>
          <a:lstStyle/>
          <a:p>
            <a:r>
              <a:rPr lang="zh-CN" altLang="en-US" sz="2400" dirty="0"/>
              <a:t>阅读与思考</a:t>
            </a:r>
          </a:p>
        </p:txBody>
      </p:sp>
      <p:sp>
        <p:nvSpPr>
          <p:cNvPr id="2" name="文本框 1">
            <a:extLst>
              <a:ext uri="{FF2B5EF4-FFF2-40B4-BE49-F238E27FC236}">
                <a16:creationId xmlns:a16="http://schemas.microsoft.com/office/drawing/2014/main" id="{EAF22F2D-89CF-48D3-8027-0060D8A5382F}"/>
              </a:ext>
            </a:extLst>
          </p:cNvPr>
          <p:cNvSpPr txBox="1"/>
          <p:nvPr/>
        </p:nvSpPr>
        <p:spPr>
          <a:xfrm>
            <a:off x="3941171" y="5153248"/>
            <a:ext cx="5876103" cy="830997"/>
          </a:xfrm>
          <a:prstGeom prst="rect">
            <a:avLst/>
          </a:prstGeom>
          <a:noFill/>
        </p:spPr>
        <p:txBody>
          <a:bodyPr wrap="square">
            <a:spAutoFit/>
          </a:bodyPr>
          <a:lstStyle/>
          <a:p>
            <a:r>
              <a:rPr lang="zh-CN" altLang="en-US" sz="2400" dirty="0">
                <a:latin typeface="微软雅黑" panose="020B0503020204020204" pitchFamily="34" charset="-122"/>
                <a:ea typeface="微软雅黑" panose="020B0503020204020204" pitchFamily="34" charset="-122"/>
              </a:rPr>
              <a:t>       运用上述观点，结合生活事例，说明是什么力量推动着科学的发展。</a:t>
            </a:r>
          </a:p>
        </p:txBody>
      </p:sp>
    </p:spTree>
    <p:extLst>
      <p:ext uri="{BB962C8B-B14F-4D97-AF65-F5344CB8AC3E}">
        <p14:creationId xmlns:p14="http://schemas.microsoft.com/office/powerpoint/2010/main" val="41212756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a:extLst>
              <a:ext uri="{FF2B5EF4-FFF2-40B4-BE49-F238E27FC236}">
                <a16:creationId xmlns:a16="http://schemas.microsoft.com/office/drawing/2014/main" id="{DF059D36-DB1B-4BDD-8CC6-1798B8E86DFA}"/>
              </a:ext>
            </a:extLst>
          </p:cNvPr>
          <p:cNvSpPr>
            <a:spLocks noGrp="1"/>
          </p:cNvSpPr>
          <p:nvPr>
            <p:ph idx="1"/>
          </p:nvPr>
        </p:nvSpPr>
        <p:spPr>
          <a:xfrm>
            <a:off x="2275115" y="1888151"/>
            <a:ext cx="7310555" cy="1164920"/>
          </a:xfrm>
        </p:spPr>
        <p:txBody>
          <a:bodyPr>
            <a:noAutofit/>
          </a:bodyPr>
          <a:lstStyle/>
          <a:p>
            <a:pPr marL="0" indent="0">
              <a:buNone/>
            </a:pPr>
            <a:r>
              <a:rPr lang="zh-CN" altLang="en-US" sz="3200" dirty="0">
                <a:latin typeface="微软雅黑" panose="020B0503020204020204" pitchFamily="34" charset="-122"/>
                <a:ea typeface="微软雅黑" panose="020B0503020204020204" pitchFamily="34" charset="-122"/>
              </a:rPr>
              <a:t>       ②</a:t>
            </a:r>
            <a:r>
              <a:rPr lang="zh-CN" altLang="en-US" sz="3000" dirty="0">
                <a:latin typeface="微软雅黑" panose="020B0503020204020204" pitchFamily="34" charset="-122"/>
                <a:ea typeface="微软雅黑" panose="020B0503020204020204" pitchFamily="34" charset="-122"/>
              </a:rPr>
              <a:t>实践的发展为人们提供日益完备的认识工具</a:t>
            </a:r>
            <a:endParaRPr lang="en-US" altLang="zh-CN" sz="30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1DD296DB-1C2C-41F1-8A2D-9FC51454A2B7}"/>
              </a:ext>
            </a:extLst>
          </p:cNvPr>
          <p:cNvSpPr txBox="1"/>
          <p:nvPr/>
        </p:nvSpPr>
        <p:spPr>
          <a:xfrm>
            <a:off x="2321097" y="3212777"/>
            <a:ext cx="2931090" cy="2311851"/>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rPr>
              <a:t>        这些工具延伸了人类的认识器官，促进人类认识的发展。</a:t>
            </a:r>
            <a:endParaRPr kumimoji="0" lang="en-US" altLang="zh-CN" sz="3200" b="0" i="0" u="none" strike="noStrike" kern="1200" cap="none" spc="0" normalizeH="0" baseline="0" noProof="0" dirty="0">
              <a:ln>
                <a:noFill/>
              </a:ln>
              <a:solidFill>
                <a:prstClr val="black"/>
              </a:solidFill>
              <a:effectLst/>
              <a:uLnTx/>
              <a:uFillTx/>
              <a:latin typeface="华文楷体" panose="02010600040101010101" pitchFamily="2" charset="-122"/>
              <a:ea typeface="华文楷体" panose="02010600040101010101" pitchFamily="2" charset="-122"/>
              <a:cs typeface="+mn-cs"/>
            </a:endParaRPr>
          </a:p>
        </p:txBody>
      </p:sp>
      <p:pic>
        <p:nvPicPr>
          <p:cNvPr id="3" name="图片 2">
            <a:extLst>
              <a:ext uri="{FF2B5EF4-FFF2-40B4-BE49-F238E27FC236}">
                <a16:creationId xmlns:a16="http://schemas.microsoft.com/office/drawing/2014/main" id="{727009A7-9D86-4B18-86A0-57AADA45D1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1345" y="2912972"/>
            <a:ext cx="3921406" cy="2611656"/>
          </a:xfrm>
          <a:prstGeom prst="rect">
            <a:avLst/>
          </a:prstGeom>
        </p:spPr>
      </p:pic>
    </p:spTree>
    <p:extLst>
      <p:ext uri="{BB962C8B-B14F-4D97-AF65-F5344CB8AC3E}">
        <p14:creationId xmlns:p14="http://schemas.microsoft.com/office/powerpoint/2010/main" val="38122573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280482" y="2379498"/>
            <a:ext cx="7252570" cy="2430049"/>
          </a:xfrm>
        </p:spPr>
        <p:txBody>
          <a:bodyPr>
            <a:noAutofit/>
          </a:bodyPr>
          <a:lstStyle/>
          <a:p>
            <a:pPr marL="0" indent="0">
              <a:buNone/>
            </a:pPr>
            <a:r>
              <a:rPr lang="zh-CN" altLang="en-US" sz="3200" dirty="0">
                <a:latin typeface="微软雅黑" panose="020B0503020204020204" pitchFamily="34" charset="-122"/>
                <a:ea typeface="微软雅黑" panose="020B0503020204020204" pitchFamily="34" charset="-122"/>
              </a:rPr>
              <a:t>       ③</a:t>
            </a:r>
            <a:r>
              <a:rPr lang="zh-CN" altLang="en-US" sz="3000" dirty="0">
                <a:latin typeface="微软雅黑" panose="020B0503020204020204" pitchFamily="34" charset="-122"/>
                <a:ea typeface="微软雅黑" panose="020B0503020204020204" pitchFamily="34" charset="-122"/>
              </a:rPr>
              <a:t>实践锻炼和提高了人的认识能力</a:t>
            </a:r>
            <a:endParaRPr lang="en-US" altLang="zh-CN" sz="3000" dirty="0">
              <a:latin typeface="微软雅黑" panose="020B0503020204020204" pitchFamily="34" charset="-122"/>
              <a:ea typeface="微软雅黑" panose="020B0503020204020204" pitchFamily="34" charset="-122"/>
            </a:endParaRPr>
          </a:p>
          <a:p>
            <a:pPr marL="0" indent="0">
              <a:buNone/>
            </a:pPr>
            <a:endParaRPr lang="en-US" altLang="zh-CN" sz="1050" dirty="0">
              <a:latin typeface="微软雅黑" panose="020B0503020204020204" pitchFamily="34" charset="-122"/>
              <a:ea typeface="微软雅黑" panose="020B0503020204020204" pitchFamily="34" charset="-122"/>
            </a:endParaRPr>
          </a:p>
          <a:p>
            <a:pPr marL="0" indent="0">
              <a:buNone/>
            </a:pPr>
            <a:r>
              <a:rPr lang="en-US" altLang="zh-CN" sz="3200" dirty="0"/>
              <a:t>        </a:t>
            </a:r>
            <a:r>
              <a:rPr lang="zh-CN" altLang="en-US" sz="3200" dirty="0"/>
              <a:t>人类在改造客观世界的同时，也改造着自己的主观世界，提高自己判断和推理的能力，从而推动认识不断深化。</a:t>
            </a:r>
            <a:endParaRPr lang="en-US" altLang="zh-CN" sz="3200" dirty="0"/>
          </a:p>
        </p:txBody>
      </p:sp>
    </p:spTree>
    <p:extLst>
      <p:ext uri="{BB962C8B-B14F-4D97-AF65-F5344CB8AC3E}">
        <p14:creationId xmlns:p14="http://schemas.microsoft.com/office/powerpoint/2010/main" val="3069349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458532" y="2026989"/>
            <a:ext cx="7240042" cy="3386803"/>
          </a:xfrm>
        </p:spPr>
        <p:txBody>
          <a:bodyPr>
            <a:noAutofit/>
          </a:bodyPr>
          <a:lstStyle/>
          <a:p>
            <a:pPr marL="0" indent="0">
              <a:buNone/>
            </a:pPr>
            <a:r>
              <a:rPr lang="en-US" altLang="zh-CN" dirty="0"/>
              <a:t>      《</a:t>
            </a:r>
            <a:r>
              <a:rPr lang="zh-CN" altLang="en-US" dirty="0"/>
              <a:t>庄子</a:t>
            </a:r>
            <a:r>
              <a:rPr lang="en-US" altLang="zh-CN" dirty="0"/>
              <a:t>》</a:t>
            </a:r>
            <a:r>
              <a:rPr lang="zh-CN" altLang="en-US" dirty="0"/>
              <a:t>提出了“齐是非”和“是非莫辩”的思想。庄子说：我和你辩论，你胜了我，我果真就错了吗？我胜了你，你果真就错了吗？究竟谁对谁错，在你我两人之间是无法断定的。请第三者来，也无法断定是非。因为第三者如果持有与你我相同的意见，就没有资格断定；如果持有与你我不同的意见，也没有资格断定。</a:t>
            </a:r>
            <a:endParaRPr lang="en-US" altLang="zh-CN" dirty="0"/>
          </a:p>
        </p:txBody>
      </p:sp>
      <p:sp>
        <p:nvSpPr>
          <p:cNvPr id="2" name="文本框 1">
            <a:extLst>
              <a:ext uri="{FF2B5EF4-FFF2-40B4-BE49-F238E27FC236}">
                <a16:creationId xmlns:a16="http://schemas.microsoft.com/office/drawing/2014/main" id="{887FFB2E-B90F-462F-897F-E4143C4D5494}"/>
              </a:ext>
            </a:extLst>
          </p:cNvPr>
          <p:cNvSpPr txBox="1"/>
          <p:nvPr/>
        </p:nvSpPr>
        <p:spPr>
          <a:xfrm>
            <a:off x="3673556" y="5429884"/>
            <a:ext cx="6237962"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你认为是非能够说清楚吗？怎样才能说清楚？</a:t>
            </a:r>
          </a:p>
        </p:txBody>
      </p:sp>
      <p:sp>
        <p:nvSpPr>
          <p:cNvPr id="3" name="标题 1">
            <a:extLst>
              <a:ext uri="{FF2B5EF4-FFF2-40B4-BE49-F238E27FC236}">
                <a16:creationId xmlns:a16="http://schemas.microsoft.com/office/drawing/2014/main" id="{B10FFBC9-FCE3-461E-AD5C-BCABAF047E4E}"/>
              </a:ext>
            </a:extLst>
          </p:cNvPr>
          <p:cNvSpPr txBox="1">
            <a:spLocks/>
          </p:cNvSpPr>
          <p:nvPr/>
        </p:nvSpPr>
        <p:spPr>
          <a:xfrm>
            <a:off x="1337787" y="1189825"/>
            <a:ext cx="4247644" cy="83716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2800" dirty="0"/>
              <a:t>阅读与思考</a:t>
            </a:r>
          </a:p>
        </p:txBody>
      </p:sp>
    </p:spTree>
    <p:extLst>
      <p:ext uri="{BB962C8B-B14F-4D97-AF65-F5344CB8AC3E}">
        <p14:creationId xmlns:p14="http://schemas.microsoft.com/office/powerpoint/2010/main" val="1704418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446351" y="2691456"/>
            <a:ext cx="7277623" cy="3118981"/>
          </a:xfrm>
        </p:spPr>
        <p:txBody>
          <a:bodyPr>
            <a:noAutofit/>
          </a:bodyPr>
          <a:lstStyle/>
          <a:p>
            <a:pPr marL="0" indent="0">
              <a:buNone/>
            </a:pPr>
            <a:r>
              <a:rPr lang="zh-CN" altLang="en-US" dirty="0"/>
              <a:t>        要检验一种认识是否正确地反映了客观事物，如果不超出认识的范围，人们就无法判定其是否与客观事物相符合；客观事物自身也不能回答认识是否正确地反映了它。</a:t>
            </a:r>
            <a:endParaRPr lang="en-US" altLang="zh-CN" dirty="0"/>
          </a:p>
          <a:p>
            <a:pPr marL="0" indent="0">
              <a:buNone/>
            </a:pPr>
            <a:r>
              <a:rPr lang="zh-CN" altLang="en-US" dirty="0"/>
              <a:t>        只有把主观和客观联系起来加以比较和对照的东西，才能检验主观认识与客观事物是否相符合。</a:t>
            </a:r>
            <a:endParaRPr lang="en-US" altLang="zh-CN" dirty="0"/>
          </a:p>
          <a:p>
            <a:pPr marL="0" indent="0">
              <a:buNone/>
            </a:pPr>
            <a:endParaRPr lang="en-US" altLang="zh-CN" sz="3200"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1820747" y="1501484"/>
            <a:ext cx="7903227" cy="1127342"/>
          </a:xfrm>
        </p:spPr>
        <p:txBody>
          <a:bodyPr>
            <a:normAutofit/>
          </a:bodyPr>
          <a:lstStyle/>
          <a:p>
            <a:r>
              <a:rPr lang="zh-CN" altLang="en-US" sz="2800" dirty="0"/>
              <a:t>         （</a:t>
            </a:r>
            <a:r>
              <a:rPr lang="en-US" altLang="zh-CN" sz="2800" dirty="0"/>
              <a:t>3</a:t>
            </a:r>
            <a:r>
              <a:rPr lang="zh-CN" altLang="en-US" sz="2800" dirty="0"/>
              <a:t>）实践是检验认识的真理性的唯一标准</a:t>
            </a:r>
          </a:p>
        </p:txBody>
      </p:sp>
    </p:spTree>
    <p:extLst>
      <p:ext uri="{BB962C8B-B14F-4D97-AF65-F5344CB8AC3E}">
        <p14:creationId xmlns:p14="http://schemas.microsoft.com/office/powerpoint/2010/main" val="19352949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285749" y="2235598"/>
            <a:ext cx="7453684" cy="3118981"/>
          </a:xfrm>
        </p:spPr>
        <p:txBody>
          <a:bodyPr>
            <a:noAutofit/>
          </a:bodyPr>
          <a:lstStyle/>
          <a:p>
            <a:pPr marL="0" indent="0">
              <a:buNone/>
            </a:pPr>
            <a:r>
              <a:rPr lang="zh-CN" altLang="en-US" dirty="0"/>
              <a:t>        </a:t>
            </a:r>
            <a:endParaRPr lang="en-US" altLang="zh-CN" dirty="0"/>
          </a:p>
          <a:p>
            <a:pPr marL="0" indent="0">
              <a:buNone/>
            </a:pPr>
            <a:r>
              <a:rPr lang="zh-CN" altLang="en-US" dirty="0"/>
              <a:t>         通过实践，人们可以把自己头脑中的观念的存在变为现实的存在。</a:t>
            </a:r>
            <a:endParaRPr lang="en-US" altLang="zh-CN" dirty="0"/>
          </a:p>
          <a:p>
            <a:pPr marL="0" indent="0">
              <a:buNone/>
            </a:pPr>
            <a:r>
              <a:rPr lang="en-US" altLang="zh-CN" dirty="0"/>
              <a:t>        </a:t>
            </a:r>
            <a:r>
              <a:rPr lang="zh-CN" altLang="en-US" dirty="0"/>
              <a:t>在这一过程中，人们把指导自己实践的认识和实践所产生的结果加以对照，从而检验认识是否正确地反映了客观事物。</a:t>
            </a:r>
            <a:endParaRPr lang="en-US" altLang="zh-CN" dirty="0"/>
          </a:p>
        </p:txBody>
      </p:sp>
    </p:spTree>
    <p:extLst>
      <p:ext uri="{BB962C8B-B14F-4D97-AF65-F5344CB8AC3E}">
        <p14:creationId xmlns:p14="http://schemas.microsoft.com/office/powerpoint/2010/main" val="965388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1108DAA-D8D0-4BB6-97AB-C278D3E47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5435" y="2385461"/>
            <a:ext cx="3018549" cy="3158157"/>
          </a:xfrm>
          <a:prstGeom prst="rect">
            <a:avLst/>
          </a:prstGeom>
        </p:spPr>
      </p:pic>
      <p:sp>
        <p:nvSpPr>
          <p:cNvPr id="5" name="标题 1">
            <a:extLst>
              <a:ext uri="{FF2B5EF4-FFF2-40B4-BE49-F238E27FC236}">
                <a16:creationId xmlns:a16="http://schemas.microsoft.com/office/drawing/2014/main" id="{1A8A2378-730C-4C46-B68C-75FC488ED149}"/>
              </a:ext>
            </a:extLst>
          </p:cNvPr>
          <p:cNvSpPr>
            <a:spLocks noGrp="1"/>
          </p:cNvSpPr>
          <p:nvPr>
            <p:ph type="title"/>
          </p:nvPr>
        </p:nvSpPr>
        <p:spPr>
          <a:xfrm>
            <a:off x="2020888" y="1448089"/>
            <a:ext cx="3896914" cy="837164"/>
          </a:xfrm>
        </p:spPr>
        <p:txBody>
          <a:bodyPr>
            <a:normAutofit/>
          </a:bodyPr>
          <a:lstStyle/>
          <a:p>
            <a:r>
              <a:rPr lang="zh-CN" altLang="en-US" sz="2400" dirty="0"/>
              <a:t>阅读与思考</a:t>
            </a:r>
          </a:p>
        </p:txBody>
      </p:sp>
      <p:sp>
        <p:nvSpPr>
          <p:cNvPr id="7" name="文本框 6">
            <a:extLst>
              <a:ext uri="{FF2B5EF4-FFF2-40B4-BE49-F238E27FC236}">
                <a16:creationId xmlns:a16="http://schemas.microsoft.com/office/drawing/2014/main" id="{F4FD5DAE-9386-40A0-B3D7-F6687A24083D}"/>
              </a:ext>
            </a:extLst>
          </p:cNvPr>
          <p:cNvSpPr txBox="1"/>
          <p:nvPr/>
        </p:nvSpPr>
        <p:spPr>
          <a:xfrm>
            <a:off x="6445438" y="1601097"/>
            <a:ext cx="3510694" cy="3416320"/>
          </a:xfrm>
          <a:prstGeom prst="rect">
            <a:avLst/>
          </a:prstGeom>
          <a:noFill/>
        </p:spPr>
        <p:txBody>
          <a:bodyPr wrap="square">
            <a:spAutoFit/>
          </a:bodyPr>
          <a:lstStyle/>
          <a:p>
            <a:r>
              <a:rPr lang="zh-CN" altLang="en-US" sz="2400" dirty="0">
                <a:latin typeface="华文楷体" panose="02010600040101010101" pitchFamily="2" charset="-122"/>
                <a:ea typeface="华文楷体" panose="02010600040101010101" pitchFamily="2" charset="-122"/>
              </a:rPr>
              <a:t>        袁隆平最初研究高产作物之际，正逢苏联生物学家米丘林、李森科的“无性杂交”学说在中国流行。袁隆平坚持无性嫁接的实验，最后均以失败告终，他因此认识到：无性杂交不能改变植物的遗传性。</a:t>
            </a:r>
          </a:p>
        </p:txBody>
      </p:sp>
      <p:sp>
        <p:nvSpPr>
          <p:cNvPr id="6" name="文本框 5">
            <a:extLst>
              <a:ext uri="{FF2B5EF4-FFF2-40B4-BE49-F238E27FC236}">
                <a16:creationId xmlns:a16="http://schemas.microsoft.com/office/drawing/2014/main" id="{2DF56628-7281-489F-8D7D-409BD11824DF}"/>
              </a:ext>
            </a:extLst>
          </p:cNvPr>
          <p:cNvSpPr txBox="1"/>
          <p:nvPr/>
        </p:nvSpPr>
        <p:spPr>
          <a:xfrm>
            <a:off x="6445438" y="5128119"/>
            <a:ext cx="3510694" cy="830997"/>
          </a:xfrm>
          <a:prstGeom prst="rect">
            <a:avLst/>
          </a:prstGeom>
          <a:noFill/>
        </p:spPr>
        <p:txBody>
          <a:bodyPr wrap="square">
            <a:spAutoFit/>
          </a:bodyPr>
          <a:lstStyle/>
          <a:p>
            <a:r>
              <a:rPr lang="zh-CN" altLang="en-US" sz="2400" dirty="0">
                <a:latin typeface="微软雅黑" panose="020B0503020204020204" pitchFamily="34" charset="-122"/>
                <a:ea typeface="微软雅黑" panose="020B0503020204020204" pitchFamily="34" charset="-122"/>
              </a:rPr>
              <a:t>       从这个故事中我们可以得到什么启示？</a:t>
            </a:r>
          </a:p>
        </p:txBody>
      </p:sp>
    </p:spTree>
    <p:extLst>
      <p:ext uri="{BB962C8B-B14F-4D97-AF65-F5344CB8AC3E}">
        <p14:creationId xmlns:p14="http://schemas.microsoft.com/office/powerpoint/2010/main" val="561873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B9B734C-54A2-4122-B127-E6DFAC78D385}"/>
              </a:ext>
            </a:extLst>
          </p:cNvPr>
          <p:cNvSpPr>
            <a:spLocks noGrp="1"/>
          </p:cNvSpPr>
          <p:nvPr>
            <p:ph type="title"/>
          </p:nvPr>
        </p:nvSpPr>
        <p:spPr>
          <a:xfrm>
            <a:off x="3624580" y="1268213"/>
            <a:ext cx="4942840" cy="837164"/>
          </a:xfrm>
        </p:spPr>
        <p:txBody>
          <a:bodyPr>
            <a:normAutofit/>
          </a:bodyPr>
          <a:lstStyle/>
          <a:p>
            <a:r>
              <a:rPr lang="en-US" altLang="zh-CN" sz="3000" dirty="0"/>
              <a:t>1.</a:t>
            </a:r>
            <a:r>
              <a:rPr lang="zh-CN" altLang="en-US" sz="3000" dirty="0"/>
              <a:t>认识与实践</a:t>
            </a:r>
          </a:p>
        </p:txBody>
      </p:sp>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516444" y="2525167"/>
            <a:ext cx="7477760" cy="3041276"/>
          </a:xfrm>
        </p:spPr>
        <p:txBody>
          <a:bodyPr>
            <a:noAutofit/>
          </a:bodyPr>
          <a:lstStyle/>
          <a:p>
            <a:pPr marL="0" indent="0">
              <a:buNone/>
            </a:pPr>
            <a:r>
              <a:rPr lang="zh-CN" altLang="en-US" sz="2400" dirty="0"/>
              <a:t>        老子提出</a:t>
            </a:r>
            <a:r>
              <a:rPr lang="en-US" altLang="zh-CN" sz="2400" dirty="0"/>
              <a:t>:“</a:t>
            </a:r>
            <a:r>
              <a:rPr lang="zh-CN" altLang="en-US" sz="2400" dirty="0"/>
              <a:t>不出户，知天下；不窥牖，见天道”，“圣人不行而知，不见而名，不为而成”。</a:t>
            </a:r>
            <a:endParaRPr lang="en-US" altLang="zh-CN" sz="2400" dirty="0"/>
          </a:p>
          <a:p>
            <a:pPr marL="0" indent="0">
              <a:buNone/>
            </a:pPr>
            <a:r>
              <a:rPr lang="zh-CN" altLang="en-US" sz="2400" dirty="0"/>
              <a:t>        柏拉图提出“认识即回忆”，认为存在一个独立于现实世界之外的“理念世界”，人的知识来源于对其中“理念”的回忆。</a:t>
            </a:r>
            <a:endParaRPr lang="en-US" altLang="zh-CN" sz="2400" dirty="0"/>
          </a:p>
          <a:p>
            <a:pPr marL="0" indent="0">
              <a:buNone/>
            </a:pPr>
            <a:r>
              <a:rPr lang="zh-CN" altLang="en-US" sz="2400" dirty="0"/>
              <a:t>        荀子提出，没有什么“生而知之”，而是“求之而后得”，认为人的知识和才能并非“天性”，而是后天学习积累而成。</a:t>
            </a:r>
            <a:endParaRPr lang="en-US" altLang="zh-CN" sz="2400" dirty="0"/>
          </a:p>
          <a:p>
            <a:pPr marL="0" indent="0">
              <a:buNone/>
            </a:pPr>
            <a:endParaRPr lang="en-US" altLang="zh-CN" sz="2400" dirty="0"/>
          </a:p>
          <a:p>
            <a:endParaRPr lang="en-US" altLang="zh-CN" sz="2400" dirty="0"/>
          </a:p>
          <a:p>
            <a:endParaRPr lang="en-US" altLang="zh-CN" sz="2400" dirty="0"/>
          </a:p>
          <a:p>
            <a:endParaRPr lang="en-US" altLang="zh-CN" sz="2400" dirty="0"/>
          </a:p>
        </p:txBody>
      </p:sp>
      <p:sp>
        <p:nvSpPr>
          <p:cNvPr id="6" name="内容占位符 2">
            <a:extLst>
              <a:ext uri="{FF2B5EF4-FFF2-40B4-BE49-F238E27FC236}">
                <a16:creationId xmlns:a16="http://schemas.microsoft.com/office/drawing/2014/main" id="{4C67C033-8BF2-482A-A788-ED285AA52A2F}"/>
              </a:ext>
            </a:extLst>
          </p:cNvPr>
          <p:cNvSpPr txBox="1">
            <a:spLocks/>
          </p:cNvSpPr>
          <p:nvPr/>
        </p:nvSpPr>
        <p:spPr>
          <a:xfrm>
            <a:off x="2516444" y="2043260"/>
            <a:ext cx="2858874" cy="48190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mj-cs"/>
              </a:rPr>
              <a:t>阅读与思考</a:t>
            </a:r>
            <a:endParaRPr lang="en-US" altLang="zh-CN" sz="2400" dirty="0"/>
          </a:p>
        </p:txBody>
      </p:sp>
      <p:sp>
        <p:nvSpPr>
          <p:cNvPr id="7" name="内容占位符 2">
            <a:extLst>
              <a:ext uri="{FF2B5EF4-FFF2-40B4-BE49-F238E27FC236}">
                <a16:creationId xmlns:a16="http://schemas.microsoft.com/office/drawing/2014/main" id="{7F5CC9D8-C75D-4D1B-9C9B-F4D8F9592CB2}"/>
              </a:ext>
            </a:extLst>
          </p:cNvPr>
          <p:cNvSpPr txBox="1">
            <a:spLocks/>
          </p:cNvSpPr>
          <p:nvPr/>
        </p:nvSpPr>
        <p:spPr>
          <a:xfrm>
            <a:off x="4770852" y="5625645"/>
            <a:ext cx="5223352" cy="7211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mj-cs"/>
              </a:rPr>
              <a:t>上述三种关于认识的观点有何不同？</a:t>
            </a:r>
            <a:endParaRPr lang="en-US" altLang="zh-CN" sz="2400" dirty="0"/>
          </a:p>
        </p:txBody>
      </p:sp>
    </p:spTree>
    <p:extLst>
      <p:ext uri="{BB962C8B-B14F-4D97-AF65-F5344CB8AC3E}">
        <p14:creationId xmlns:p14="http://schemas.microsoft.com/office/powerpoint/2010/main" val="37702291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a:extLst>
              <a:ext uri="{FF2B5EF4-FFF2-40B4-BE49-F238E27FC236}">
                <a16:creationId xmlns:a16="http://schemas.microsoft.com/office/drawing/2014/main" id="{8591DCA2-D86D-4DDA-B885-7A4820F65ABC}"/>
              </a:ext>
            </a:extLst>
          </p:cNvPr>
          <p:cNvSpPr>
            <a:spLocks noGrp="1"/>
          </p:cNvSpPr>
          <p:nvPr>
            <p:ph idx="1"/>
          </p:nvPr>
        </p:nvSpPr>
        <p:spPr>
          <a:xfrm>
            <a:off x="2224760" y="2552626"/>
            <a:ext cx="7553195" cy="3118981"/>
          </a:xfrm>
        </p:spPr>
        <p:txBody>
          <a:bodyPr>
            <a:noAutofit/>
          </a:bodyPr>
          <a:lstStyle/>
          <a:p>
            <a:pPr marL="0" indent="0">
              <a:buNone/>
            </a:pPr>
            <a:r>
              <a:rPr lang="zh-CN" altLang="en-US" dirty="0"/>
              <a:t>        认识从实践中来，最终还要回到实践中去。</a:t>
            </a:r>
            <a:endParaRPr lang="en-US" altLang="zh-CN" dirty="0"/>
          </a:p>
          <a:p>
            <a:pPr marL="0" indent="0">
              <a:buNone/>
            </a:pPr>
            <a:r>
              <a:rPr lang="zh-CN" altLang="en-US" dirty="0"/>
              <a:t>        认识本身不是目的，改造世界才是认识的目的。</a:t>
            </a:r>
            <a:endParaRPr lang="en-US" altLang="zh-CN" dirty="0"/>
          </a:p>
          <a:p>
            <a:pPr marL="0" indent="0">
              <a:buNone/>
            </a:pPr>
            <a:r>
              <a:rPr lang="zh-CN" altLang="en-US" dirty="0"/>
              <a:t>        如果有了正确的认识，却脱离实践，不为实践服务，那么这种认识就失去了它的实际意义。</a:t>
            </a:r>
            <a:endParaRPr lang="en-US" altLang="zh-CN" sz="2400" dirty="0"/>
          </a:p>
        </p:txBody>
      </p:sp>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1623514" y="1437810"/>
            <a:ext cx="7553194" cy="1127342"/>
          </a:xfrm>
        </p:spPr>
        <p:txBody>
          <a:bodyPr>
            <a:normAutofit/>
          </a:bodyPr>
          <a:lstStyle/>
          <a:p>
            <a:pPr algn="l"/>
            <a:r>
              <a:rPr lang="en-US" altLang="zh-CN" sz="3000" dirty="0"/>
              <a:t>         </a:t>
            </a:r>
            <a:r>
              <a:rPr lang="zh-CN" altLang="en-US" sz="3000" dirty="0"/>
              <a:t>（</a:t>
            </a:r>
            <a:r>
              <a:rPr lang="en-US" altLang="zh-CN" sz="3000" dirty="0"/>
              <a:t>4</a:t>
            </a:r>
            <a:r>
              <a:rPr lang="zh-CN" altLang="en-US" sz="3000" dirty="0"/>
              <a:t>）实践是认识的目的</a:t>
            </a:r>
          </a:p>
        </p:txBody>
      </p:sp>
    </p:spTree>
    <p:extLst>
      <p:ext uri="{BB962C8B-B14F-4D97-AF65-F5344CB8AC3E}">
        <p14:creationId xmlns:p14="http://schemas.microsoft.com/office/powerpoint/2010/main" val="1501167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3013812-C8F1-4B86-88FD-9FCAC65D4506}"/>
              </a:ext>
            </a:extLst>
          </p:cNvPr>
          <p:cNvSpPr>
            <a:spLocks noGrp="1"/>
          </p:cNvSpPr>
          <p:nvPr>
            <p:ph idx="1"/>
          </p:nvPr>
        </p:nvSpPr>
        <p:spPr>
          <a:xfrm>
            <a:off x="2445557" y="2106880"/>
            <a:ext cx="7891397" cy="3883069"/>
          </a:xfrm>
        </p:spPr>
        <p:txBody>
          <a:bodyPr>
            <a:normAutofit lnSpcReduction="10000"/>
          </a:bodyPr>
          <a:lstStyle/>
          <a:p>
            <a:pPr marL="0" indent="0">
              <a:buNone/>
            </a:pPr>
            <a:r>
              <a:rPr lang="en-US" altLang="zh-CN" sz="2000" dirty="0"/>
              <a:t>    1.</a:t>
            </a:r>
            <a:r>
              <a:rPr lang="zh-CN" altLang="en-US" sz="2000" dirty="0"/>
              <a:t>认识与实践</a:t>
            </a:r>
            <a:endParaRPr lang="en-US" altLang="zh-CN" sz="2000" dirty="0"/>
          </a:p>
          <a:p>
            <a:pPr marL="0" indent="0">
              <a:buNone/>
            </a:pPr>
            <a:r>
              <a:rPr lang="en-US" altLang="zh-CN" sz="2000" dirty="0"/>
              <a:t>        </a:t>
            </a:r>
            <a:r>
              <a:rPr lang="zh-CN" altLang="en-US" sz="2000" dirty="0"/>
              <a:t>（</a:t>
            </a:r>
            <a:r>
              <a:rPr lang="en-US" altLang="zh-CN" sz="2000" dirty="0"/>
              <a:t>1</a:t>
            </a:r>
            <a:r>
              <a:rPr lang="zh-CN" altLang="en-US" sz="2000" dirty="0"/>
              <a:t>）认识是什么</a:t>
            </a:r>
            <a:r>
              <a:rPr lang="zh-CN" altLang="en-US" sz="2000" dirty="0">
                <a:sym typeface="Wingdings" panose="05000000000000000000" pitchFamily="2" charset="2"/>
              </a:rPr>
              <a:t>：  </a:t>
            </a:r>
            <a:r>
              <a:rPr lang="zh-CN" altLang="en-US" sz="2000" dirty="0">
                <a:latin typeface="宋体" panose="02010600030101010101" pitchFamily="2" charset="-122"/>
                <a:ea typeface="宋体" panose="02010600030101010101" pitchFamily="2" charset="-122"/>
                <a:sym typeface="Wingdings" panose="05000000000000000000" pitchFamily="2" charset="2"/>
              </a:rPr>
              <a:t>①</a:t>
            </a:r>
            <a:r>
              <a:rPr lang="zh-CN" altLang="en-US" sz="2000" dirty="0">
                <a:sym typeface="Wingdings" panose="05000000000000000000" pitchFamily="2" charset="2"/>
              </a:rPr>
              <a:t>认识的含义；②认识过程的阶段</a:t>
            </a:r>
            <a:endParaRPr lang="en-US" altLang="zh-CN" sz="2000" dirty="0"/>
          </a:p>
          <a:p>
            <a:pPr marL="0" indent="0">
              <a:buNone/>
            </a:pPr>
            <a:r>
              <a:rPr lang="zh-CN" altLang="en-US" sz="2000" dirty="0"/>
              <a:t>        （</a:t>
            </a:r>
            <a:r>
              <a:rPr lang="en-US" altLang="zh-CN" sz="2000" dirty="0"/>
              <a:t>2</a:t>
            </a:r>
            <a:r>
              <a:rPr lang="zh-CN" altLang="en-US" sz="2000" dirty="0"/>
              <a:t>）实践是什么：</a:t>
            </a:r>
            <a:r>
              <a:rPr lang="zh-CN" altLang="en-US" sz="2000" dirty="0">
                <a:latin typeface="宋体" panose="02010600030101010101" pitchFamily="2" charset="-122"/>
                <a:ea typeface="宋体" panose="02010600030101010101" pitchFamily="2" charset="-122"/>
                <a:sym typeface="Wingdings" panose="05000000000000000000" pitchFamily="2" charset="2"/>
              </a:rPr>
              <a:t> ①</a:t>
            </a:r>
            <a:r>
              <a:rPr lang="zh-CN" altLang="en-US" sz="2000" dirty="0"/>
              <a:t>实践的含义；</a:t>
            </a:r>
            <a:endParaRPr lang="en-US" altLang="zh-CN" sz="2000" dirty="0"/>
          </a:p>
          <a:p>
            <a:pPr marL="0" indent="0">
              <a:buNone/>
            </a:pPr>
            <a:r>
              <a:rPr lang="zh-CN" altLang="en-US" sz="2000" dirty="0">
                <a:sym typeface="Wingdings" panose="05000000000000000000" pitchFamily="2" charset="2"/>
              </a:rPr>
              <a:t>                                            ②</a:t>
            </a:r>
            <a:r>
              <a:rPr lang="zh-CN" altLang="en-US" sz="2000" dirty="0"/>
              <a:t>基本的实践活动形式；</a:t>
            </a:r>
            <a:endParaRPr lang="en-US" altLang="zh-CN" sz="2000" dirty="0"/>
          </a:p>
          <a:p>
            <a:pPr marL="0" indent="0">
              <a:buNone/>
            </a:pPr>
            <a:r>
              <a:rPr lang="en-US" altLang="zh-CN" sz="2000" dirty="0"/>
              <a:t>                                            </a:t>
            </a:r>
            <a:r>
              <a:rPr lang="zh-CN" altLang="en-US" sz="2000" dirty="0"/>
              <a:t>③实践的特点</a:t>
            </a:r>
            <a:endParaRPr lang="en-US" altLang="zh-CN" sz="2000" dirty="0"/>
          </a:p>
          <a:p>
            <a:pPr marL="0" indent="0">
              <a:buNone/>
            </a:pPr>
            <a:r>
              <a:rPr lang="en-US" altLang="zh-CN" sz="2000" dirty="0"/>
              <a:t>    2.</a:t>
            </a:r>
            <a:r>
              <a:rPr lang="zh-CN" altLang="en-US" sz="2000" dirty="0"/>
              <a:t>实践是认识的基础</a:t>
            </a:r>
            <a:endParaRPr lang="en-US" altLang="zh-CN" sz="2000" dirty="0"/>
          </a:p>
          <a:p>
            <a:pPr marL="0" indent="0">
              <a:buNone/>
            </a:pPr>
            <a:r>
              <a:rPr lang="en-US" altLang="zh-CN" sz="2000" dirty="0"/>
              <a:t>        </a:t>
            </a:r>
            <a:r>
              <a:rPr lang="zh-CN" altLang="en-US" sz="2000" dirty="0"/>
              <a:t>（</a:t>
            </a:r>
            <a:r>
              <a:rPr lang="en-US" altLang="zh-CN" sz="2000" dirty="0"/>
              <a:t>1</a:t>
            </a:r>
            <a:r>
              <a:rPr lang="zh-CN" altLang="en-US" sz="2000" dirty="0"/>
              <a:t>）实践是认识的来源</a:t>
            </a:r>
            <a:endParaRPr lang="en-US" altLang="zh-CN" sz="2000" dirty="0"/>
          </a:p>
          <a:p>
            <a:pPr marL="0" indent="0">
              <a:buNone/>
            </a:pPr>
            <a:r>
              <a:rPr lang="en-US" altLang="zh-CN" sz="2000" dirty="0"/>
              <a:t>        </a:t>
            </a:r>
            <a:r>
              <a:rPr lang="zh-CN" altLang="en-US" sz="2000" dirty="0"/>
              <a:t>（</a:t>
            </a:r>
            <a:r>
              <a:rPr lang="en-US" altLang="zh-CN" sz="2000" dirty="0"/>
              <a:t>2</a:t>
            </a:r>
            <a:r>
              <a:rPr lang="zh-CN" altLang="en-US" sz="2000" dirty="0"/>
              <a:t>）实践是认识发展的动力</a:t>
            </a:r>
            <a:endParaRPr lang="en-US" altLang="zh-CN" sz="2000" dirty="0"/>
          </a:p>
          <a:p>
            <a:pPr marL="0" indent="0">
              <a:buNone/>
            </a:pPr>
            <a:r>
              <a:rPr lang="en-US" altLang="zh-CN" sz="2000" dirty="0"/>
              <a:t>        </a:t>
            </a:r>
            <a:r>
              <a:rPr lang="zh-CN" altLang="en-US" sz="2000" dirty="0"/>
              <a:t>（</a:t>
            </a:r>
            <a:r>
              <a:rPr lang="en-US" altLang="zh-CN" sz="2000" dirty="0"/>
              <a:t>3</a:t>
            </a:r>
            <a:r>
              <a:rPr lang="zh-CN" altLang="en-US" sz="2000" dirty="0"/>
              <a:t>）实践是检验认识的真理性的唯一标准</a:t>
            </a:r>
            <a:endParaRPr lang="en-US" altLang="zh-CN" sz="2000" dirty="0"/>
          </a:p>
          <a:p>
            <a:pPr marL="0" indent="0">
              <a:buNone/>
            </a:pPr>
            <a:r>
              <a:rPr lang="en-US" altLang="zh-CN" sz="2000" dirty="0"/>
              <a:t>        </a:t>
            </a:r>
            <a:r>
              <a:rPr lang="zh-CN" altLang="en-US" sz="2000" dirty="0"/>
              <a:t>（</a:t>
            </a:r>
            <a:r>
              <a:rPr lang="en-US" altLang="zh-CN" sz="2000" dirty="0"/>
              <a:t>4</a:t>
            </a:r>
            <a:r>
              <a:rPr lang="zh-CN" altLang="en-US" sz="2000" dirty="0"/>
              <a:t>）实践是认识的目的</a:t>
            </a:r>
          </a:p>
        </p:txBody>
      </p:sp>
      <p:sp>
        <p:nvSpPr>
          <p:cNvPr id="4" name="标题 1">
            <a:extLst>
              <a:ext uri="{FF2B5EF4-FFF2-40B4-BE49-F238E27FC236}">
                <a16:creationId xmlns:a16="http://schemas.microsoft.com/office/drawing/2014/main" id="{A78DC8AD-438F-47FF-A063-7E76277FC64E}"/>
              </a:ext>
            </a:extLst>
          </p:cNvPr>
          <p:cNvSpPr>
            <a:spLocks noGrp="1"/>
          </p:cNvSpPr>
          <p:nvPr>
            <p:ph type="title"/>
          </p:nvPr>
        </p:nvSpPr>
        <p:spPr>
          <a:xfrm>
            <a:off x="3536793" y="1295567"/>
            <a:ext cx="5137275" cy="811313"/>
          </a:xfrm>
        </p:spPr>
        <p:txBody>
          <a:bodyPr>
            <a:normAutofit/>
          </a:bodyPr>
          <a:lstStyle/>
          <a:p>
            <a:r>
              <a:rPr lang="zh-CN" altLang="en-US" sz="3000" dirty="0"/>
              <a:t>本课小结</a:t>
            </a:r>
          </a:p>
        </p:txBody>
      </p:sp>
    </p:spTree>
    <p:extLst>
      <p:ext uri="{BB962C8B-B14F-4D97-AF65-F5344CB8AC3E}">
        <p14:creationId xmlns:p14="http://schemas.microsoft.com/office/powerpoint/2010/main" val="633452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667230FF-71E4-46DF-82E0-F9D14D25A8E5}"/>
              </a:ext>
            </a:extLst>
          </p:cNvPr>
          <p:cNvSpPr>
            <a:spLocks noGrp="1"/>
          </p:cNvSpPr>
          <p:nvPr>
            <p:ph type="title"/>
          </p:nvPr>
        </p:nvSpPr>
        <p:spPr>
          <a:xfrm>
            <a:off x="3813629" y="1700144"/>
            <a:ext cx="4942840" cy="837164"/>
          </a:xfrm>
        </p:spPr>
        <p:txBody>
          <a:bodyPr>
            <a:normAutofit/>
          </a:bodyPr>
          <a:lstStyle/>
          <a:p>
            <a:r>
              <a:rPr lang="en-US" altLang="zh-CN" sz="3000" dirty="0"/>
              <a:t>1.</a:t>
            </a:r>
            <a:r>
              <a:rPr lang="zh-CN" altLang="en-US" sz="3000" dirty="0"/>
              <a:t>认识与实践</a:t>
            </a:r>
          </a:p>
        </p:txBody>
      </p:sp>
      <p:sp>
        <p:nvSpPr>
          <p:cNvPr id="4" name="内容占位符 2">
            <a:extLst>
              <a:ext uri="{FF2B5EF4-FFF2-40B4-BE49-F238E27FC236}">
                <a16:creationId xmlns:a16="http://schemas.microsoft.com/office/drawing/2014/main" id="{8312334B-D26F-4492-847E-231D40D523DD}"/>
              </a:ext>
            </a:extLst>
          </p:cNvPr>
          <p:cNvSpPr txBox="1">
            <a:spLocks/>
          </p:cNvSpPr>
          <p:nvPr/>
        </p:nvSpPr>
        <p:spPr>
          <a:xfrm>
            <a:off x="2910364" y="2955670"/>
            <a:ext cx="6897300" cy="25132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3000" dirty="0">
                <a:solidFill>
                  <a:prstClr val="black"/>
                </a:solidFill>
                <a:latin typeface="微软雅黑" panose="020B0503020204020204" pitchFamily="34" charset="-122"/>
                <a:ea typeface="微软雅黑" panose="020B0503020204020204" pitchFamily="34" charset="-122"/>
                <a:cs typeface="+mj-cs"/>
              </a:rPr>
              <a:t>（</a:t>
            </a:r>
            <a:r>
              <a:rPr lang="en-US" altLang="zh-CN" sz="3000" dirty="0">
                <a:solidFill>
                  <a:prstClr val="black"/>
                </a:solidFill>
                <a:latin typeface="微软雅黑" panose="020B0503020204020204" pitchFamily="34" charset="-122"/>
                <a:ea typeface="微软雅黑" panose="020B0503020204020204" pitchFamily="34" charset="-122"/>
                <a:cs typeface="+mj-cs"/>
              </a:rPr>
              <a:t>1</a:t>
            </a:r>
            <a:r>
              <a:rPr lang="zh-CN" altLang="en-US" sz="3000" dirty="0">
                <a:solidFill>
                  <a:prstClr val="black"/>
                </a:solidFill>
                <a:latin typeface="微软雅黑" panose="020B0503020204020204" pitchFamily="34" charset="-122"/>
                <a:ea typeface="微软雅黑" panose="020B0503020204020204" pitchFamily="34" charset="-122"/>
                <a:cs typeface="+mj-cs"/>
              </a:rPr>
              <a:t>）什么是认识</a:t>
            </a:r>
            <a:endParaRPr lang="en-US" altLang="zh-CN" sz="3000" dirty="0">
              <a:solidFill>
                <a:prstClr val="black"/>
              </a:solidFill>
              <a:latin typeface="微软雅黑" panose="020B0503020204020204" pitchFamily="34" charset="-122"/>
              <a:ea typeface="微软雅黑" panose="020B0503020204020204" pitchFamily="34" charset="-122"/>
              <a:cs typeface="+mj-cs"/>
            </a:endParaRPr>
          </a:p>
          <a:p>
            <a:pPr marL="0" indent="0">
              <a:buFont typeface="Arial" panose="020B0604020202020204" pitchFamily="34" charset="0"/>
              <a:buNone/>
            </a:pPr>
            <a:endParaRPr lang="en-US" altLang="zh-CN" sz="3000" dirty="0">
              <a:solidFill>
                <a:prstClr val="black"/>
              </a:solidFill>
              <a:latin typeface="微软雅黑" panose="020B0503020204020204" pitchFamily="34" charset="-122"/>
              <a:ea typeface="微软雅黑" panose="020B0503020204020204" pitchFamily="34" charset="-122"/>
              <a:cs typeface="+mj-cs"/>
            </a:endParaRPr>
          </a:p>
          <a:p>
            <a:pPr marL="0" indent="0">
              <a:buFont typeface="Arial" panose="020B0604020202020204" pitchFamily="34" charset="0"/>
              <a:buNone/>
            </a:pPr>
            <a:r>
              <a:rPr lang="zh-CN" altLang="en-US" sz="3000" dirty="0">
                <a:solidFill>
                  <a:prstClr val="black"/>
                </a:solidFill>
                <a:latin typeface="微软雅黑" panose="020B0503020204020204" pitchFamily="34" charset="-122"/>
                <a:ea typeface="微软雅黑" panose="020B0503020204020204" pitchFamily="34" charset="-122"/>
                <a:cs typeface="+mj-cs"/>
              </a:rPr>
              <a:t>    ①认识是主体对客体的能动反映</a:t>
            </a:r>
            <a:endParaRPr lang="en-US" altLang="zh-CN" sz="3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6753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a:extLst>
              <a:ext uri="{FF2B5EF4-FFF2-40B4-BE49-F238E27FC236}">
                <a16:creationId xmlns:a16="http://schemas.microsoft.com/office/drawing/2014/main" id="{8312334B-D26F-4492-847E-231D40D523DD}"/>
              </a:ext>
            </a:extLst>
          </p:cNvPr>
          <p:cNvSpPr txBox="1">
            <a:spLocks/>
          </p:cNvSpPr>
          <p:nvPr/>
        </p:nvSpPr>
        <p:spPr>
          <a:xfrm>
            <a:off x="3156856" y="1635435"/>
            <a:ext cx="7056457" cy="5825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dirty="0">
                <a:solidFill>
                  <a:prstClr val="black"/>
                </a:solidFill>
                <a:latin typeface="微软雅黑" panose="020B0503020204020204" pitchFamily="34" charset="-122"/>
                <a:ea typeface="微软雅黑" panose="020B0503020204020204" pitchFamily="34" charset="-122"/>
                <a:cs typeface="+mj-cs"/>
              </a:rPr>
              <a:t>②认识过程的阶段：感性认识与理性认识</a:t>
            </a:r>
            <a:endParaRPr lang="en-US" altLang="zh-CN" dirty="0">
              <a:latin typeface="微软雅黑" panose="020B0503020204020204" pitchFamily="34" charset="-122"/>
              <a:ea typeface="微软雅黑" panose="020B0503020204020204" pitchFamily="34" charset="-122"/>
            </a:endParaRPr>
          </a:p>
        </p:txBody>
      </p:sp>
      <p:graphicFrame>
        <p:nvGraphicFramePr>
          <p:cNvPr id="8" name="表格 4">
            <a:extLst>
              <a:ext uri="{FF2B5EF4-FFF2-40B4-BE49-F238E27FC236}">
                <a16:creationId xmlns:a16="http://schemas.microsoft.com/office/drawing/2014/main" id="{7CC6B32D-F07F-43BC-B5AB-9101AED32101}"/>
              </a:ext>
            </a:extLst>
          </p:cNvPr>
          <p:cNvGraphicFramePr>
            <a:graphicFrameLocks noGrp="1"/>
          </p:cNvGraphicFramePr>
          <p:nvPr>
            <p:extLst>
              <p:ext uri="{D42A27DB-BD31-4B8C-83A1-F6EECF244321}">
                <p14:modId xmlns:p14="http://schemas.microsoft.com/office/powerpoint/2010/main" val="2742489001"/>
              </p:ext>
            </p:extLst>
          </p:nvPr>
        </p:nvGraphicFramePr>
        <p:xfrm>
          <a:off x="2227398" y="2387976"/>
          <a:ext cx="7722870" cy="3200400"/>
        </p:xfrm>
        <a:graphic>
          <a:graphicData uri="http://schemas.openxmlformats.org/drawingml/2006/table">
            <a:tbl>
              <a:tblPr firstRow="1" bandRow="1">
                <a:tableStyleId>{5940675A-B579-460E-94D1-54222C63F5DA}</a:tableStyleId>
              </a:tblPr>
              <a:tblGrid>
                <a:gridCol w="539750">
                  <a:extLst>
                    <a:ext uri="{9D8B030D-6E8A-4147-A177-3AD203B41FA5}">
                      <a16:colId xmlns:a16="http://schemas.microsoft.com/office/drawing/2014/main" val="759112155"/>
                    </a:ext>
                  </a:extLst>
                </a:gridCol>
                <a:gridCol w="400050">
                  <a:extLst>
                    <a:ext uri="{9D8B030D-6E8A-4147-A177-3AD203B41FA5}">
                      <a16:colId xmlns:a16="http://schemas.microsoft.com/office/drawing/2014/main" val="794125857"/>
                    </a:ext>
                  </a:extLst>
                </a:gridCol>
                <a:gridCol w="3234690">
                  <a:extLst>
                    <a:ext uri="{9D8B030D-6E8A-4147-A177-3AD203B41FA5}">
                      <a16:colId xmlns:a16="http://schemas.microsoft.com/office/drawing/2014/main" val="1609796823"/>
                    </a:ext>
                  </a:extLst>
                </a:gridCol>
                <a:gridCol w="3548380">
                  <a:extLst>
                    <a:ext uri="{9D8B030D-6E8A-4147-A177-3AD203B41FA5}">
                      <a16:colId xmlns:a16="http://schemas.microsoft.com/office/drawing/2014/main" val="3302829067"/>
                    </a:ext>
                  </a:extLst>
                </a:gridCol>
              </a:tblGrid>
              <a:tr h="295017">
                <a:tc gridSpan="2">
                  <a:txBody>
                    <a:bodyPr/>
                    <a:lstStyle/>
                    <a:p>
                      <a:pPr algn="ctr"/>
                      <a:endParaRPr lang="zh-CN" altLang="en-US" sz="2400" dirty="0">
                        <a:latin typeface="华文楷体" panose="02010600040101010101" pitchFamily="2" charset="-122"/>
                        <a:ea typeface="华文楷体" panose="02010600040101010101" pitchFamily="2" charset="-122"/>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hMerge="1">
                  <a:txBody>
                    <a:bodyPr/>
                    <a:lstStyle/>
                    <a:p>
                      <a:pPr algn="ctr"/>
                      <a:endParaRPr lang="zh-CN" altLang="en-US" sz="1800" dirty="0">
                        <a:latin typeface="华文楷体" panose="02010600040101010101" pitchFamily="2" charset="-122"/>
                        <a:ea typeface="华文楷体" panose="02010600040101010101" pitchFamily="2" charset="-122"/>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400" b="1" dirty="0">
                          <a:latin typeface="华文楷体" panose="02010600040101010101" pitchFamily="2" charset="-122"/>
                          <a:ea typeface="华文楷体" panose="02010600040101010101" pitchFamily="2" charset="-122"/>
                        </a:rPr>
                        <a:t>感性认识</a:t>
                      </a:r>
                      <a:r>
                        <a:rPr lang="zh-CN" altLang="en-US" sz="2400" b="0" dirty="0">
                          <a:latin typeface="华文楷体" panose="02010600040101010101" pitchFamily="2" charset="-122"/>
                          <a:ea typeface="华文楷体" panose="02010600040101010101" pitchFamily="2" charset="-122"/>
                        </a:rPr>
                        <a:t>（初级阶段）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400" b="1" dirty="0">
                          <a:latin typeface="华文楷体" panose="02010600040101010101" pitchFamily="2" charset="-122"/>
                          <a:ea typeface="华文楷体" panose="02010600040101010101" pitchFamily="2" charset="-122"/>
                        </a:rPr>
                        <a:t>理性认识</a:t>
                      </a:r>
                      <a:r>
                        <a:rPr lang="zh-CN" altLang="en-US" sz="2400" b="0" dirty="0">
                          <a:latin typeface="华文楷体" panose="02010600040101010101" pitchFamily="2" charset="-122"/>
                          <a:ea typeface="华文楷体" panose="02010600040101010101" pitchFamily="2" charset="-122"/>
                        </a:rPr>
                        <a:t>（高级阶段）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8499479"/>
                  </a:ext>
                </a:extLst>
              </a:tr>
              <a:tr h="590034">
                <a:tc rowSpan="2">
                  <a:txBody>
                    <a:bodyPr/>
                    <a:lstStyle/>
                    <a:p>
                      <a:pPr algn="ctr"/>
                      <a:endParaRPr lang="en-US" altLang="zh-CN" sz="2400" dirty="0">
                        <a:latin typeface="华文楷体" panose="02010600040101010101" pitchFamily="2" charset="-122"/>
                        <a:ea typeface="华文楷体" panose="02010600040101010101" pitchFamily="2" charset="-122"/>
                      </a:endParaRPr>
                    </a:p>
                    <a:p>
                      <a:pPr algn="ctr"/>
                      <a:endParaRPr lang="en-US" altLang="zh-CN" sz="24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区别</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en-US" altLang="zh-CN" sz="24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内涵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l"/>
                      <a:r>
                        <a:rPr lang="zh-CN" altLang="en-US" sz="2400" dirty="0">
                          <a:latin typeface="华文楷体" panose="02010600040101010101" pitchFamily="2" charset="-122"/>
                          <a:ea typeface="华文楷体" panose="02010600040101010101" pitchFamily="2" charset="-122"/>
                        </a:rPr>
                        <a:t>人们在实践基础上，由感觉器官直接感受到的关于事物的现象、事物的外部联系、事物的各个方面的认识</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l"/>
                      <a:endParaRPr lang="zh-CN" altLang="en-US" sz="2400" dirty="0">
                        <a:latin typeface="华文楷体" panose="02010600040101010101" pitchFamily="2" charset="-122"/>
                        <a:ea typeface="华文楷体" panose="02010600040101010101" pitchFamily="2" charset="-122"/>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447893"/>
                  </a:ext>
                </a:extLst>
              </a:tr>
              <a:tr h="781160">
                <a:tc vMerge="1">
                  <a:txBody>
                    <a:bodyPr/>
                    <a:lstStyle/>
                    <a:p>
                      <a:pPr algn="ctr"/>
                      <a:endParaRPr lang="zh-CN" altLang="en-US" sz="2800" dirty="0">
                        <a:latin typeface="华文楷体" panose="02010600040101010101" pitchFamily="2" charset="-122"/>
                        <a:ea typeface="华文楷体" panose="02010600040101010101" pitchFamily="2" charset="-122"/>
                      </a:endParaRPr>
                    </a:p>
                  </a:txBody>
                  <a:tcPr/>
                </a:tc>
                <a:tc>
                  <a:txBody>
                    <a:bodyPr/>
                    <a:lstStyle/>
                    <a:p>
                      <a:pPr algn="ctr"/>
                      <a:r>
                        <a:rPr lang="zh-CN" altLang="en-US" sz="2400" dirty="0">
                          <a:latin typeface="华文楷体" panose="02010600040101010101" pitchFamily="2" charset="-122"/>
                          <a:ea typeface="华文楷体" panose="02010600040101010101" pitchFamily="2" charset="-122"/>
                        </a:rPr>
                        <a:t>形式</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en-US" altLang="zh-CN" sz="12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感觉、知觉和表象</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algn="ctr" defTabSz="914400" rtl="0" eaLnBrk="1" latinLnBrk="0" hangingPunct="1"/>
                      <a:endParaRPr lang="zh-CN" altLang="en-US" sz="2400" kern="1200" dirty="0">
                        <a:solidFill>
                          <a:schemeClr val="tx1"/>
                        </a:solidFill>
                        <a:latin typeface="华文楷体" panose="02010600040101010101" pitchFamily="2" charset="-122"/>
                        <a:ea typeface="华文楷体" panose="02010600040101010101" pitchFamily="2" charset="-122"/>
                        <a:cs typeface="+mn-cs"/>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0812268"/>
                  </a:ext>
                </a:extLst>
              </a:tr>
            </a:tbl>
          </a:graphicData>
        </a:graphic>
      </p:graphicFrame>
    </p:spTree>
    <p:extLst>
      <p:ext uri="{BB962C8B-B14F-4D97-AF65-F5344CB8AC3E}">
        <p14:creationId xmlns:p14="http://schemas.microsoft.com/office/powerpoint/2010/main" val="2019601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a:extLst>
              <a:ext uri="{FF2B5EF4-FFF2-40B4-BE49-F238E27FC236}">
                <a16:creationId xmlns:a16="http://schemas.microsoft.com/office/drawing/2014/main" id="{8312334B-D26F-4492-847E-231D40D523DD}"/>
              </a:ext>
            </a:extLst>
          </p:cNvPr>
          <p:cNvSpPr txBox="1">
            <a:spLocks/>
          </p:cNvSpPr>
          <p:nvPr/>
        </p:nvSpPr>
        <p:spPr>
          <a:xfrm>
            <a:off x="3156857" y="1659557"/>
            <a:ext cx="6870208" cy="64133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dirty="0">
                <a:solidFill>
                  <a:prstClr val="black"/>
                </a:solidFill>
                <a:latin typeface="微软雅黑" panose="020B0503020204020204" pitchFamily="34" charset="-122"/>
                <a:ea typeface="微软雅黑" panose="020B0503020204020204" pitchFamily="34" charset="-122"/>
                <a:cs typeface="+mj-cs"/>
              </a:rPr>
              <a:t>②认识过程的阶段：感性认识与理性认识</a:t>
            </a:r>
            <a:endParaRPr lang="en-US" altLang="zh-CN" dirty="0">
              <a:latin typeface="微软雅黑" panose="020B0503020204020204" pitchFamily="34" charset="-122"/>
              <a:ea typeface="微软雅黑" panose="020B0503020204020204" pitchFamily="34" charset="-122"/>
            </a:endParaRPr>
          </a:p>
        </p:txBody>
      </p:sp>
      <p:graphicFrame>
        <p:nvGraphicFramePr>
          <p:cNvPr id="8" name="表格 4">
            <a:extLst>
              <a:ext uri="{FF2B5EF4-FFF2-40B4-BE49-F238E27FC236}">
                <a16:creationId xmlns:a16="http://schemas.microsoft.com/office/drawing/2014/main" id="{7CC6B32D-F07F-43BC-B5AB-9101AED32101}"/>
              </a:ext>
            </a:extLst>
          </p:cNvPr>
          <p:cNvGraphicFramePr>
            <a:graphicFrameLocks noGrp="1"/>
          </p:cNvGraphicFramePr>
          <p:nvPr>
            <p:extLst>
              <p:ext uri="{D42A27DB-BD31-4B8C-83A1-F6EECF244321}">
                <p14:modId xmlns:p14="http://schemas.microsoft.com/office/powerpoint/2010/main" val="3267836598"/>
              </p:ext>
            </p:extLst>
          </p:nvPr>
        </p:nvGraphicFramePr>
        <p:xfrm>
          <a:off x="2216513" y="2300890"/>
          <a:ext cx="7722870" cy="3200400"/>
        </p:xfrm>
        <a:graphic>
          <a:graphicData uri="http://schemas.openxmlformats.org/drawingml/2006/table">
            <a:tbl>
              <a:tblPr firstRow="1" bandRow="1">
                <a:tableStyleId>{5940675A-B579-460E-94D1-54222C63F5DA}</a:tableStyleId>
              </a:tblPr>
              <a:tblGrid>
                <a:gridCol w="539750">
                  <a:extLst>
                    <a:ext uri="{9D8B030D-6E8A-4147-A177-3AD203B41FA5}">
                      <a16:colId xmlns:a16="http://schemas.microsoft.com/office/drawing/2014/main" val="759112155"/>
                    </a:ext>
                  </a:extLst>
                </a:gridCol>
                <a:gridCol w="400050">
                  <a:extLst>
                    <a:ext uri="{9D8B030D-6E8A-4147-A177-3AD203B41FA5}">
                      <a16:colId xmlns:a16="http://schemas.microsoft.com/office/drawing/2014/main" val="794125857"/>
                    </a:ext>
                  </a:extLst>
                </a:gridCol>
                <a:gridCol w="3234690">
                  <a:extLst>
                    <a:ext uri="{9D8B030D-6E8A-4147-A177-3AD203B41FA5}">
                      <a16:colId xmlns:a16="http://schemas.microsoft.com/office/drawing/2014/main" val="1609796823"/>
                    </a:ext>
                  </a:extLst>
                </a:gridCol>
                <a:gridCol w="3548380">
                  <a:extLst>
                    <a:ext uri="{9D8B030D-6E8A-4147-A177-3AD203B41FA5}">
                      <a16:colId xmlns:a16="http://schemas.microsoft.com/office/drawing/2014/main" val="3302829067"/>
                    </a:ext>
                  </a:extLst>
                </a:gridCol>
              </a:tblGrid>
              <a:tr h="295017">
                <a:tc gridSpan="2">
                  <a:txBody>
                    <a:bodyPr/>
                    <a:lstStyle/>
                    <a:p>
                      <a:pPr algn="ctr"/>
                      <a:endParaRPr lang="zh-CN" altLang="en-US" sz="2400" dirty="0">
                        <a:latin typeface="华文楷体" panose="02010600040101010101" pitchFamily="2" charset="-122"/>
                        <a:ea typeface="华文楷体" panose="02010600040101010101" pitchFamily="2" charset="-122"/>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hMerge="1">
                  <a:txBody>
                    <a:bodyPr/>
                    <a:lstStyle/>
                    <a:p>
                      <a:pPr algn="ctr"/>
                      <a:endParaRPr lang="zh-CN" altLang="en-US" sz="1800" dirty="0">
                        <a:latin typeface="华文楷体" panose="02010600040101010101" pitchFamily="2" charset="-122"/>
                        <a:ea typeface="华文楷体" panose="02010600040101010101" pitchFamily="2" charset="-122"/>
                      </a:endParaRP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400" b="1" dirty="0">
                          <a:latin typeface="华文楷体" panose="02010600040101010101" pitchFamily="2" charset="-122"/>
                          <a:ea typeface="华文楷体" panose="02010600040101010101" pitchFamily="2" charset="-122"/>
                        </a:rPr>
                        <a:t>感性认识</a:t>
                      </a:r>
                      <a:r>
                        <a:rPr lang="zh-CN" altLang="en-US" sz="2400" b="0" dirty="0">
                          <a:latin typeface="华文楷体" panose="02010600040101010101" pitchFamily="2" charset="-122"/>
                          <a:ea typeface="华文楷体" panose="02010600040101010101" pitchFamily="2" charset="-122"/>
                        </a:rPr>
                        <a:t>（初级阶段）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r>
                        <a:rPr lang="zh-CN" altLang="en-US" sz="2400" b="1" dirty="0">
                          <a:latin typeface="华文楷体" panose="02010600040101010101" pitchFamily="2" charset="-122"/>
                          <a:ea typeface="华文楷体" panose="02010600040101010101" pitchFamily="2" charset="-122"/>
                        </a:rPr>
                        <a:t>理性认识</a:t>
                      </a:r>
                      <a:r>
                        <a:rPr lang="zh-CN" altLang="en-US" sz="2400" b="0" dirty="0">
                          <a:latin typeface="华文楷体" panose="02010600040101010101" pitchFamily="2" charset="-122"/>
                          <a:ea typeface="华文楷体" panose="02010600040101010101" pitchFamily="2" charset="-122"/>
                        </a:rPr>
                        <a:t>（高级阶段）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58499479"/>
                  </a:ext>
                </a:extLst>
              </a:tr>
              <a:tr h="590034">
                <a:tc rowSpan="2">
                  <a:txBody>
                    <a:bodyPr/>
                    <a:lstStyle/>
                    <a:p>
                      <a:pPr algn="ctr"/>
                      <a:endParaRPr lang="en-US" altLang="zh-CN" sz="2400" dirty="0">
                        <a:latin typeface="华文楷体" panose="02010600040101010101" pitchFamily="2" charset="-122"/>
                        <a:ea typeface="华文楷体" panose="02010600040101010101" pitchFamily="2" charset="-122"/>
                      </a:endParaRPr>
                    </a:p>
                    <a:p>
                      <a:pPr algn="ctr"/>
                      <a:endParaRPr lang="en-US" altLang="zh-CN" sz="24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区别</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en-US" altLang="zh-CN" sz="24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内涵</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l"/>
                      <a:r>
                        <a:rPr lang="zh-CN" altLang="en-US" sz="2400" dirty="0">
                          <a:latin typeface="华文楷体" panose="02010600040101010101" pitchFamily="2" charset="-122"/>
                          <a:ea typeface="华文楷体" panose="02010600040101010101" pitchFamily="2" charset="-122"/>
                        </a:rPr>
                        <a:t>人们在实践基础上，由感觉器官直接感受到的关于事物的现象、事物的外部联系、事物的各个方面的认识</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l"/>
                      <a:r>
                        <a:rPr lang="zh-CN" altLang="en-US" sz="2400" dirty="0">
                          <a:latin typeface="华文楷体" panose="02010600040101010101" pitchFamily="2" charset="-122"/>
                          <a:ea typeface="华文楷体" panose="02010600040101010101" pitchFamily="2" charset="-122"/>
                        </a:rPr>
                        <a:t>人们借助抽象思维在概括、整理大量感性材料的基础上达到关于事物的本质、全体、内部联系和事物自身规律性的认识</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447893"/>
                  </a:ext>
                </a:extLst>
              </a:tr>
              <a:tr h="781160">
                <a:tc vMerge="1">
                  <a:txBody>
                    <a:bodyPr/>
                    <a:lstStyle/>
                    <a:p>
                      <a:pPr algn="ctr"/>
                      <a:endParaRPr lang="zh-CN" altLang="en-US" sz="2800" dirty="0">
                        <a:latin typeface="华文楷体" panose="02010600040101010101" pitchFamily="2" charset="-122"/>
                        <a:ea typeface="华文楷体" panose="02010600040101010101" pitchFamily="2" charset="-122"/>
                      </a:endParaRPr>
                    </a:p>
                  </a:txBody>
                  <a:tcPr/>
                </a:tc>
                <a:tc>
                  <a:txBody>
                    <a:bodyPr/>
                    <a:lstStyle/>
                    <a:p>
                      <a:pPr algn="ctr"/>
                      <a:r>
                        <a:rPr lang="zh-CN" altLang="en-US" sz="2400" dirty="0">
                          <a:latin typeface="华文楷体" panose="02010600040101010101" pitchFamily="2" charset="-122"/>
                          <a:ea typeface="华文楷体" panose="02010600040101010101" pitchFamily="2" charset="-122"/>
                        </a:rPr>
                        <a:t>形式</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algn="ctr"/>
                      <a:endParaRPr lang="en-US" altLang="zh-CN" sz="1200" dirty="0">
                        <a:latin typeface="华文楷体" panose="02010600040101010101" pitchFamily="2" charset="-122"/>
                        <a:ea typeface="华文楷体" panose="02010600040101010101" pitchFamily="2" charset="-122"/>
                      </a:endParaRPr>
                    </a:p>
                    <a:p>
                      <a:pPr algn="ctr"/>
                      <a:r>
                        <a:rPr lang="zh-CN" altLang="en-US" sz="2400" dirty="0">
                          <a:latin typeface="华文楷体" panose="02010600040101010101" pitchFamily="2" charset="-122"/>
                          <a:ea typeface="华文楷体" panose="02010600040101010101" pitchFamily="2" charset="-122"/>
                        </a:rPr>
                        <a:t>感觉、知觉和表象</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a:txBody>
                    <a:bodyPr/>
                    <a:lstStyle/>
                    <a:p>
                      <a:pPr marL="0" algn="ctr" defTabSz="914400" rtl="0" eaLnBrk="1" latinLnBrk="0" hangingPunct="1"/>
                      <a:endParaRPr lang="en-US" altLang="zh-CN" sz="1200" kern="1200" dirty="0">
                        <a:solidFill>
                          <a:schemeClr val="tx1"/>
                        </a:solidFill>
                        <a:latin typeface="华文楷体" panose="02010600040101010101" pitchFamily="2" charset="-122"/>
                        <a:ea typeface="华文楷体" panose="02010600040101010101" pitchFamily="2" charset="-122"/>
                        <a:cs typeface="+mn-cs"/>
                      </a:endParaRPr>
                    </a:p>
                    <a:p>
                      <a:pPr marL="0" algn="ctr" defTabSz="914400" rtl="0" eaLnBrk="1" latinLnBrk="0" hangingPunct="1"/>
                      <a:r>
                        <a:rPr lang="zh-CN" altLang="en-US" sz="2400" kern="1200" dirty="0">
                          <a:solidFill>
                            <a:schemeClr val="tx1"/>
                          </a:solidFill>
                          <a:latin typeface="华文楷体" panose="02010600040101010101" pitchFamily="2" charset="-122"/>
                          <a:ea typeface="华文楷体" panose="02010600040101010101" pitchFamily="2" charset="-122"/>
                          <a:cs typeface="+mn-cs"/>
                        </a:rPr>
                        <a:t>概念、判断和推理</a:t>
                      </a:r>
                    </a:p>
                  </a:txBody>
                  <a:tcPr>
                    <a:lnL w="762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0812268"/>
                  </a:ext>
                </a:extLst>
              </a:tr>
            </a:tbl>
          </a:graphicData>
        </a:graphic>
      </p:graphicFrame>
    </p:spTree>
    <p:extLst>
      <p:ext uri="{BB962C8B-B14F-4D97-AF65-F5344CB8AC3E}">
        <p14:creationId xmlns:p14="http://schemas.microsoft.com/office/powerpoint/2010/main" val="1334968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30141" y="2648706"/>
            <a:ext cx="7452633" cy="565634"/>
            <a:chOff x="996173" y="2188583"/>
            <a:chExt cx="5675218" cy="565634"/>
          </a:xfrm>
        </p:grpSpPr>
        <p:grpSp>
          <p:nvGrpSpPr>
            <p:cNvPr id="18" name="组合 17"/>
            <p:cNvGrpSpPr/>
            <p:nvPr/>
          </p:nvGrpSpPr>
          <p:grpSpPr>
            <a:xfrm>
              <a:off x="996173" y="2188583"/>
              <a:ext cx="5303479" cy="540000"/>
              <a:chOff x="1635964" y="1686127"/>
              <a:chExt cx="5908500" cy="601602"/>
            </a:xfrm>
          </p:grpSpPr>
          <p:sp>
            <p:nvSpPr>
              <p:cNvPr id="19" name="圆角矩形 18"/>
              <p:cNvSpPr/>
              <p:nvPr/>
            </p:nvSpPr>
            <p:spPr>
              <a:xfrm>
                <a:off x="1852332" y="1729911"/>
                <a:ext cx="5692132"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1" name="文本框 20"/>
            <p:cNvSpPr txBox="1"/>
            <p:nvPr/>
          </p:nvSpPr>
          <p:spPr>
            <a:xfrm>
              <a:off x="1084860" y="2230997"/>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感性认识有待于发展、深化为理性认识</a:t>
              </a:r>
            </a:p>
          </p:txBody>
        </p:sp>
      </p:grpSp>
      <p:grpSp>
        <p:nvGrpSpPr>
          <p:cNvPr id="4" name="组合 3"/>
          <p:cNvGrpSpPr/>
          <p:nvPr/>
        </p:nvGrpSpPr>
        <p:grpSpPr>
          <a:xfrm>
            <a:off x="2630141" y="5093748"/>
            <a:ext cx="7452636" cy="540000"/>
            <a:chOff x="996172" y="4633625"/>
            <a:chExt cx="5675219" cy="540000"/>
          </a:xfrm>
        </p:grpSpPr>
        <p:grpSp>
          <p:nvGrpSpPr>
            <p:cNvPr id="23" name="组合 22"/>
            <p:cNvGrpSpPr/>
            <p:nvPr/>
          </p:nvGrpSpPr>
          <p:grpSpPr>
            <a:xfrm>
              <a:off x="996172" y="4633625"/>
              <a:ext cx="5303483" cy="540000"/>
              <a:chOff x="1635964" y="1686127"/>
              <a:chExt cx="5908505" cy="601602"/>
            </a:xfrm>
          </p:grpSpPr>
          <p:sp>
            <p:nvSpPr>
              <p:cNvPr id="24" name="圆角矩形 23"/>
              <p:cNvSpPr/>
              <p:nvPr/>
            </p:nvSpPr>
            <p:spPr>
              <a:xfrm>
                <a:off x="1852333" y="1729911"/>
                <a:ext cx="5692136"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614181">
                <a:off x="1635965" y="1686126"/>
                <a:ext cx="601602" cy="601603"/>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6" name="文本框 25"/>
            <p:cNvSpPr txBox="1"/>
            <p:nvPr/>
          </p:nvSpPr>
          <p:spPr>
            <a:xfrm>
              <a:off x="1084860" y="4678071"/>
              <a:ext cx="5586531" cy="461665"/>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      </a:t>
              </a:r>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1991518" y="1671460"/>
            <a:ext cx="8208963" cy="574368"/>
          </a:xfrm>
        </p:spPr>
        <p:txBody>
          <a:bodyPr>
            <a:normAutofit/>
          </a:bodyPr>
          <a:lstStyle/>
          <a:p>
            <a:r>
              <a:rPr lang="zh-CN" altLang="en-US" sz="3000" dirty="0"/>
              <a:t>感性认识与理性认识具有辩证统一关系</a:t>
            </a:r>
          </a:p>
        </p:txBody>
      </p:sp>
      <p:grpSp>
        <p:nvGrpSpPr>
          <p:cNvPr id="2" name="组合 1"/>
          <p:cNvGrpSpPr/>
          <p:nvPr/>
        </p:nvGrpSpPr>
        <p:grpSpPr>
          <a:xfrm>
            <a:off x="2676496" y="3883945"/>
            <a:ext cx="6964471" cy="540000"/>
            <a:chOff x="996172" y="3505024"/>
            <a:chExt cx="5303481" cy="540000"/>
          </a:xfrm>
        </p:grpSpPr>
        <p:grpSp>
          <p:nvGrpSpPr>
            <p:cNvPr id="28" name="组合 27"/>
            <p:cNvGrpSpPr/>
            <p:nvPr/>
          </p:nvGrpSpPr>
          <p:grpSpPr>
            <a:xfrm>
              <a:off x="996172" y="3505024"/>
              <a:ext cx="5303481" cy="540000"/>
              <a:chOff x="1635964" y="1686127"/>
              <a:chExt cx="5908503" cy="601602"/>
            </a:xfrm>
          </p:grpSpPr>
          <p:sp>
            <p:nvSpPr>
              <p:cNvPr id="29" name="圆角矩形 28"/>
              <p:cNvSpPr/>
              <p:nvPr/>
            </p:nvSpPr>
            <p:spPr>
              <a:xfrm>
                <a:off x="1852332" y="1729911"/>
                <a:ext cx="5692135"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2" name="文本框 31"/>
            <p:cNvSpPr txBox="1"/>
            <p:nvPr/>
          </p:nvSpPr>
          <p:spPr>
            <a:xfrm>
              <a:off x="1084860" y="3540052"/>
              <a:ext cx="4715121" cy="461665"/>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      </a:t>
              </a:r>
              <a:endParaRPr lang="zh-CN" altLang="en-US" sz="2400" dirty="0">
                <a:solidFill>
                  <a:prstClr val="white"/>
                </a:solidFill>
                <a:latin typeface="华文楷体" panose="02010600040101010101" pitchFamily="2" charset="-122"/>
                <a:ea typeface="华文楷体" panose="02010600040101010101" pitchFamily="2" charset="-122"/>
              </a:endParaRPr>
            </a:p>
          </p:txBody>
        </p:sp>
      </p:grpSp>
    </p:spTree>
    <p:extLst>
      <p:ext uri="{BB962C8B-B14F-4D97-AF65-F5344CB8AC3E}">
        <p14:creationId xmlns:p14="http://schemas.microsoft.com/office/powerpoint/2010/main" val="34257127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59215" y="2594277"/>
            <a:ext cx="7519656" cy="565634"/>
            <a:chOff x="996173" y="2188583"/>
            <a:chExt cx="5675218" cy="565634"/>
          </a:xfrm>
        </p:grpSpPr>
        <p:grpSp>
          <p:nvGrpSpPr>
            <p:cNvPr id="18" name="组合 17"/>
            <p:cNvGrpSpPr/>
            <p:nvPr/>
          </p:nvGrpSpPr>
          <p:grpSpPr>
            <a:xfrm>
              <a:off x="996173" y="2188583"/>
              <a:ext cx="5303479" cy="540000"/>
              <a:chOff x="1635964" y="1686127"/>
              <a:chExt cx="5908500" cy="601602"/>
            </a:xfrm>
          </p:grpSpPr>
          <p:sp>
            <p:nvSpPr>
              <p:cNvPr id="19" name="圆角矩形 18"/>
              <p:cNvSpPr/>
              <p:nvPr/>
            </p:nvSpPr>
            <p:spPr>
              <a:xfrm>
                <a:off x="1852332" y="1729911"/>
                <a:ext cx="5692132"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1" name="文本框 20"/>
            <p:cNvSpPr txBox="1"/>
            <p:nvPr/>
          </p:nvSpPr>
          <p:spPr>
            <a:xfrm>
              <a:off x="1084860" y="2230997"/>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感性认识有待于发展、深化为理性认识</a:t>
              </a:r>
            </a:p>
          </p:txBody>
        </p:sp>
      </p:grpSp>
      <p:grpSp>
        <p:nvGrpSpPr>
          <p:cNvPr id="4" name="组合 3"/>
          <p:cNvGrpSpPr/>
          <p:nvPr/>
        </p:nvGrpSpPr>
        <p:grpSpPr>
          <a:xfrm>
            <a:off x="2659214" y="5039319"/>
            <a:ext cx="7519657" cy="567666"/>
            <a:chOff x="996172" y="4633625"/>
            <a:chExt cx="5675219" cy="567666"/>
          </a:xfrm>
        </p:grpSpPr>
        <p:grpSp>
          <p:nvGrpSpPr>
            <p:cNvPr id="23" name="组合 22"/>
            <p:cNvGrpSpPr/>
            <p:nvPr/>
          </p:nvGrpSpPr>
          <p:grpSpPr>
            <a:xfrm>
              <a:off x="996172" y="4633625"/>
              <a:ext cx="5303483" cy="540000"/>
              <a:chOff x="1635964" y="1686127"/>
              <a:chExt cx="5908505" cy="601602"/>
            </a:xfrm>
          </p:grpSpPr>
          <p:sp>
            <p:nvSpPr>
              <p:cNvPr id="24" name="圆角矩形 23"/>
              <p:cNvSpPr/>
              <p:nvPr/>
            </p:nvSpPr>
            <p:spPr>
              <a:xfrm>
                <a:off x="1852333" y="1729911"/>
                <a:ext cx="5692136"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5" name="矩形 24"/>
              <p:cNvSpPr/>
              <p:nvPr/>
            </p:nvSpPr>
            <p:spPr>
              <a:xfrm rot="18614181">
                <a:off x="1635965" y="1686126"/>
                <a:ext cx="601602" cy="601603"/>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6" name="文本框 25"/>
            <p:cNvSpPr txBox="1"/>
            <p:nvPr/>
          </p:nvSpPr>
          <p:spPr>
            <a:xfrm>
              <a:off x="1084860" y="4678071"/>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endParaRPr lang="zh-CN" altLang="en-US" sz="2800" dirty="0">
                <a:solidFill>
                  <a:prstClr val="white"/>
                </a:solidFill>
                <a:latin typeface="华文楷体" panose="02010600040101010101" pitchFamily="2" charset="-122"/>
                <a:ea typeface="华文楷体" panose="02010600040101010101" pitchFamily="2" charset="-122"/>
              </a:endParaRPr>
            </a:p>
          </p:txBody>
        </p:sp>
      </p:grpSp>
      <p:sp>
        <p:nvSpPr>
          <p:cNvPr id="31" name="标题 27"/>
          <p:cNvSpPr>
            <a:spLocks noGrp="1"/>
          </p:cNvSpPr>
          <p:nvPr>
            <p:ph type="title"/>
          </p:nvPr>
        </p:nvSpPr>
        <p:spPr>
          <a:xfrm>
            <a:off x="2130694" y="1617031"/>
            <a:ext cx="8208963" cy="574368"/>
          </a:xfrm>
        </p:spPr>
        <p:txBody>
          <a:bodyPr>
            <a:normAutofit/>
          </a:bodyPr>
          <a:lstStyle/>
          <a:p>
            <a:r>
              <a:rPr lang="zh-CN" altLang="en-US" sz="3000" dirty="0"/>
              <a:t>感性认识与理性认识具有辩证统一关系</a:t>
            </a:r>
          </a:p>
        </p:txBody>
      </p:sp>
      <p:grpSp>
        <p:nvGrpSpPr>
          <p:cNvPr id="2" name="组合 1"/>
          <p:cNvGrpSpPr/>
          <p:nvPr/>
        </p:nvGrpSpPr>
        <p:grpSpPr>
          <a:xfrm>
            <a:off x="2702938" y="3829516"/>
            <a:ext cx="7027102" cy="558248"/>
            <a:chOff x="996172" y="3505024"/>
            <a:chExt cx="5303481" cy="558248"/>
          </a:xfrm>
        </p:grpSpPr>
        <p:grpSp>
          <p:nvGrpSpPr>
            <p:cNvPr id="28" name="组合 27"/>
            <p:cNvGrpSpPr/>
            <p:nvPr/>
          </p:nvGrpSpPr>
          <p:grpSpPr>
            <a:xfrm>
              <a:off x="996172" y="3505024"/>
              <a:ext cx="5303481" cy="540000"/>
              <a:chOff x="1635964" y="1686127"/>
              <a:chExt cx="5908503" cy="601602"/>
            </a:xfrm>
          </p:grpSpPr>
          <p:sp>
            <p:nvSpPr>
              <p:cNvPr id="29" name="圆角矩形 28"/>
              <p:cNvSpPr/>
              <p:nvPr/>
            </p:nvSpPr>
            <p:spPr>
              <a:xfrm>
                <a:off x="1852332" y="1729911"/>
                <a:ext cx="5692135"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32" name="文本框 31"/>
            <p:cNvSpPr txBox="1"/>
            <p:nvPr/>
          </p:nvSpPr>
          <p:spPr>
            <a:xfrm>
              <a:off x="1084860" y="3540052"/>
              <a:ext cx="471512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理性认识依赖于感性认识</a:t>
              </a:r>
            </a:p>
          </p:txBody>
        </p:sp>
      </p:grpSp>
    </p:spTree>
    <p:extLst>
      <p:ext uri="{BB962C8B-B14F-4D97-AF65-F5344CB8AC3E}">
        <p14:creationId xmlns:p14="http://schemas.microsoft.com/office/powerpoint/2010/main" val="1829352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24344" y="2452763"/>
            <a:ext cx="7602873" cy="565634"/>
            <a:chOff x="996173" y="2188583"/>
            <a:chExt cx="5675218" cy="565634"/>
          </a:xfrm>
        </p:grpSpPr>
        <p:grpSp>
          <p:nvGrpSpPr>
            <p:cNvPr id="18" name="组合 17"/>
            <p:cNvGrpSpPr/>
            <p:nvPr/>
          </p:nvGrpSpPr>
          <p:grpSpPr>
            <a:xfrm>
              <a:off x="996173" y="2188583"/>
              <a:ext cx="5303479" cy="540000"/>
              <a:chOff x="1635964" y="1686127"/>
              <a:chExt cx="5908500" cy="601602"/>
            </a:xfrm>
          </p:grpSpPr>
          <p:sp>
            <p:nvSpPr>
              <p:cNvPr id="19" name="圆角矩形 18"/>
              <p:cNvSpPr/>
              <p:nvPr/>
            </p:nvSpPr>
            <p:spPr>
              <a:xfrm>
                <a:off x="1852332" y="1729911"/>
                <a:ext cx="5692132"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0" name="矩形 19"/>
              <p:cNvSpPr/>
              <p:nvPr/>
            </p:nvSpPr>
            <p:spPr>
              <a:xfrm rot="18614181">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1" name="文本框 20"/>
            <p:cNvSpPr txBox="1"/>
            <p:nvPr/>
          </p:nvSpPr>
          <p:spPr>
            <a:xfrm>
              <a:off x="1084860" y="2230997"/>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感性认识有待于发展、深化为理性认识</a:t>
              </a:r>
            </a:p>
          </p:txBody>
        </p:sp>
      </p:grpSp>
      <p:grpSp>
        <p:nvGrpSpPr>
          <p:cNvPr id="4" name="组合 3"/>
          <p:cNvGrpSpPr/>
          <p:nvPr/>
        </p:nvGrpSpPr>
        <p:grpSpPr>
          <a:xfrm>
            <a:off x="2624344" y="4897805"/>
            <a:ext cx="7602874" cy="567666"/>
            <a:chOff x="996172" y="4633625"/>
            <a:chExt cx="5675219" cy="567666"/>
          </a:xfrm>
        </p:grpSpPr>
        <p:grpSp>
          <p:nvGrpSpPr>
            <p:cNvPr id="23" name="组合 22"/>
            <p:cNvGrpSpPr/>
            <p:nvPr/>
          </p:nvGrpSpPr>
          <p:grpSpPr>
            <a:xfrm>
              <a:off x="996172" y="4633625"/>
              <a:ext cx="5303483" cy="540000"/>
              <a:chOff x="1635964" y="1686127"/>
              <a:chExt cx="5908505" cy="601602"/>
            </a:xfrm>
          </p:grpSpPr>
          <p:sp>
            <p:nvSpPr>
              <p:cNvPr id="24" name="圆角矩形 23"/>
              <p:cNvSpPr/>
              <p:nvPr/>
            </p:nvSpPr>
            <p:spPr>
              <a:xfrm>
                <a:off x="1852333" y="1729911"/>
                <a:ext cx="5692136"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25" name="矩形 24"/>
              <p:cNvSpPr/>
              <p:nvPr/>
            </p:nvSpPr>
            <p:spPr>
              <a:xfrm rot="18614181">
                <a:off x="1635965" y="1686126"/>
                <a:ext cx="601602" cy="601603"/>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26" name="文本框 25"/>
            <p:cNvSpPr txBox="1"/>
            <p:nvPr/>
          </p:nvSpPr>
          <p:spPr>
            <a:xfrm>
              <a:off x="1084860" y="4678071"/>
              <a:ext cx="558653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二者相互渗透、相互包含</a:t>
              </a:r>
            </a:p>
          </p:txBody>
        </p:sp>
      </p:grpSp>
      <p:sp>
        <p:nvSpPr>
          <p:cNvPr id="31" name="标题 27"/>
          <p:cNvSpPr>
            <a:spLocks noGrp="1"/>
          </p:cNvSpPr>
          <p:nvPr>
            <p:ph type="title"/>
          </p:nvPr>
        </p:nvSpPr>
        <p:spPr>
          <a:xfrm>
            <a:off x="2152466" y="1475517"/>
            <a:ext cx="8208963" cy="574368"/>
          </a:xfrm>
        </p:spPr>
        <p:txBody>
          <a:bodyPr>
            <a:normAutofit/>
          </a:bodyPr>
          <a:lstStyle/>
          <a:p>
            <a:r>
              <a:rPr lang="zh-CN" altLang="en-US" sz="3000" dirty="0"/>
              <a:t>感性认识与理性认识具有辩证统一关系</a:t>
            </a:r>
          </a:p>
        </p:txBody>
      </p:sp>
      <p:grpSp>
        <p:nvGrpSpPr>
          <p:cNvPr id="2" name="组合 1"/>
          <p:cNvGrpSpPr/>
          <p:nvPr/>
        </p:nvGrpSpPr>
        <p:grpSpPr>
          <a:xfrm>
            <a:off x="2659469" y="3688002"/>
            <a:ext cx="7104868" cy="558248"/>
            <a:chOff x="996172" y="3505024"/>
            <a:chExt cx="5303481" cy="558248"/>
          </a:xfrm>
        </p:grpSpPr>
        <p:grpSp>
          <p:nvGrpSpPr>
            <p:cNvPr id="28" name="组合 27"/>
            <p:cNvGrpSpPr/>
            <p:nvPr/>
          </p:nvGrpSpPr>
          <p:grpSpPr>
            <a:xfrm>
              <a:off x="996172" y="3505024"/>
              <a:ext cx="5303481" cy="540000"/>
              <a:chOff x="1635964" y="1686127"/>
              <a:chExt cx="5908503" cy="601602"/>
            </a:xfrm>
          </p:grpSpPr>
          <p:sp>
            <p:nvSpPr>
              <p:cNvPr id="29" name="圆角矩形 28"/>
              <p:cNvSpPr/>
              <p:nvPr/>
            </p:nvSpPr>
            <p:spPr>
              <a:xfrm>
                <a:off x="1852332" y="1729911"/>
                <a:ext cx="5692135"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endParaRPr>
              </a:p>
            </p:txBody>
          </p:sp>
          <p:sp>
            <p:nvSpPr>
              <p:cNvPr id="30" name="矩形 29"/>
              <p:cNvSpPr/>
              <p:nvPr/>
            </p:nvSpPr>
            <p:spPr>
              <a:xfrm rot="18614181">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sp>
          <p:nvSpPr>
            <p:cNvPr id="32" name="文本框 31"/>
            <p:cNvSpPr txBox="1"/>
            <p:nvPr/>
          </p:nvSpPr>
          <p:spPr>
            <a:xfrm>
              <a:off x="1084860" y="3540052"/>
              <a:ext cx="4715121" cy="523220"/>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zh-CN" altLang="en-US" sz="2800" dirty="0">
                  <a:solidFill>
                    <a:prstClr val="white"/>
                  </a:solidFill>
                  <a:latin typeface="华文楷体" panose="02010600040101010101" pitchFamily="2" charset="-122"/>
                  <a:ea typeface="华文楷体" panose="02010600040101010101" pitchFamily="2" charset="-122"/>
                </a:rPr>
                <a:t>理性认识依赖于感性认识</a:t>
              </a:r>
            </a:p>
          </p:txBody>
        </p:sp>
      </p:grpSp>
    </p:spTree>
    <p:extLst>
      <p:ext uri="{BB962C8B-B14F-4D97-AF65-F5344CB8AC3E}">
        <p14:creationId xmlns:p14="http://schemas.microsoft.com/office/powerpoint/2010/main" val="391319296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736</TotalTime>
  <Words>4555</Words>
  <Application>Microsoft Office PowerPoint</Application>
  <PresentationFormat>宽屏</PresentationFormat>
  <Paragraphs>250</Paragraphs>
  <Slides>31</Slides>
  <Notes>31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等线</vt:lpstr>
      <vt:lpstr>黑体</vt:lpstr>
      <vt:lpstr>华文楷体</vt:lpstr>
      <vt:lpstr>宋体</vt:lpstr>
      <vt:lpstr>微软雅黑</vt:lpstr>
      <vt:lpstr>Arial</vt:lpstr>
      <vt:lpstr>Calibri</vt:lpstr>
      <vt:lpstr>Office 主题</vt:lpstr>
      <vt:lpstr>人的认识从何而来</vt:lpstr>
      <vt:lpstr>人的认识从何而来</vt:lpstr>
      <vt:lpstr>1.认识与实践</vt:lpstr>
      <vt:lpstr>1.认识与实践</vt:lpstr>
      <vt:lpstr>PowerPoint 演示文稿</vt:lpstr>
      <vt:lpstr>PowerPoint 演示文稿</vt:lpstr>
      <vt:lpstr>感性认识与理性认识具有辩证统一关系</vt:lpstr>
      <vt:lpstr>感性认识与理性认识具有辩证统一关系</vt:lpstr>
      <vt:lpstr>感性认识与理性认识具有辩证统一关系</vt:lpstr>
      <vt:lpstr>阅读与思考</vt:lpstr>
      <vt:lpstr>PowerPoint 演示文稿</vt:lpstr>
      <vt:lpstr>PowerPoint 演示文稿</vt:lpstr>
      <vt:lpstr>PowerPoint 演示文稿</vt:lpstr>
      <vt:lpstr>①实践是人们改造客观世界的物质性活动</vt:lpstr>
      <vt:lpstr>②基本的实践活动形式</vt:lpstr>
      <vt:lpstr>PowerPoint 演示文稿</vt:lpstr>
      <vt:lpstr>PowerPoint 演示文稿</vt:lpstr>
      <vt:lpstr>PowerPoint 演示文稿</vt:lpstr>
      <vt:lpstr>PowerPoint 演示文稿</vt:lpstr>
      <vt:lpstr>2.实践是认识的基础</vt:lpstr>
      <vt:lpstr>（1）实践是认识的来源</vt:lpstr>
      <vt:lpstr>（2）实践是认识发展的动力</vt:lpstr>
      <vt:lpstr>阅读与思考</vt:lpstr>
      <vt:lpstr>PowerPoint 演示文稿</vt:lpstr>
      <vt:lpstr>PowerPoint 演示文稿</vt:lpstr>
      <vt:lpstr>PowerPoint 演示文稿</vt:lpstr>
      <vt:lpstr>         （3）实践是检验认识的真理性的唯一标准</vt:lpstr>
      <vt:lpstr>PowerPoint 演示文稿</vt:lpstr>
      <vt:lpstr>阅读与思考</vt:lpstr>
      <vt:lpstr>         （4）实践是认识的目的</vt:lpstr>
      <vt:lpstr>本课小结</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陈伟玲</dc:creator>
  <cp:lastModifiedBy>lenovo</cp:lastModifiedBy>
  <cp:revision>117</cp:revision>
  <dcterms:created xsi:type="dcterms:W3CDTF">2020-02-05T11:17:56Z</dcterms:created>
  <dcterms:modified xsi:type="dcterms:W3CDTF">2020-09-13T14:12:57Z</dcterms:modified>
</cp:coreProperties>
</file>