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5"/>
  </p:notesMasterIdLst>
  <p:sldIdLst>
    <p:sldId id="379" r:id="rId2"/>
    <p:sldId id="380" r:id="rId3"/>
    <p:sldId id="418" r:id="rId4"/>
    <p:sldId id="410" r:id="rId5"/>
    <p:sldId id="411" r:id="rId6"/>
    <p:sldId id="382" r:id="rId7"/>
    <p:sldId id="383" r:id="rId8"/>
    <p:sldId id="384" r:id="rId9"/>
    <p:sldId id="385" r:id="rId10"/>
    <p:sldId id="386" r:id="rId11"/>
    <p:sldId id="387" r:id="rId12"/>
    <p:sldId id="412" r:id="rId13"/>
    <p:sldId id="388" r:id="rId14"/>
    <p:sldId id="425" r:id="rId15"/>
    <p:sldId id="390" r:id="rId16"/>
    <p:sldId id="393" r:id="rId17"/>
    <p:sldId id="394" r:id="rId18"/>
    <p:sldId id="428" r:id="rId19"/>
    <p:sldId id="433" r:id="rId20"/>
    <p:sldId id="409" r:id="rId21"/>
    <p:sldId id="429" r:id="rId22"/>
    <p:sldId id="420" r:id="rId23"/>
    <p:sldId id="421" r:id="rId24"/>
    <p:sldId id="422" r:id="rId25"/>
    <p:sldId id="423" r:id="rId26"/>
    <p:sldId id="427" r:id="rId27"/>
    <p:sldId id="432" r:id="rId28"/>
    <p:sldId id="430" r:id="rId29"/>
    <p:sldId id="414" r:id="rId30"/>
    <p:sldId id="399" r:id="rId31"/>
    <p:sldId id="400" r:id="rId32"/>
    <p:sldId id="415" r:id="rId33"/>
    <p:sldId id="426" r:id="rId34"/>
    <p:sldId id="401" r:id="rId35"/>
    <p:sldId id="402" r:id="rId36"/>
    <p:sldId id="403" r:id="rId37"/>
    <p:sldId id="404" r:id="rId38"/>
    <p:sldId id="417" r:id="rId39"/>
    <p:sldId id="405" r:id="rId40"/>
    <p:sldId id="406" r:id="rId41"/>
    <p:sldId id="431" r:id="rId42"/>
    <p:sldId id="407" r:id="rId43"/>
    <p:sldId id="408" r:id="rId44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5600" b="0" i="1" u="none" strike="noStrike" cap="none" spc="0" normalizeH="0" baseline="0">
        <a:ln>
          <a:noFill/>
        </a:ln>
        <a:solidFill>
          <a:srgbClr val="86837F">
            <a:alpha val="80000"/>
          </a:srgbClr>
        </a:solidFill>
        <a:effectLst>
          <a:outerShdw blurRad="25400" dist="12700" dir="5400000" rotWithShape="0">
            <a:srgbClr val="FFFFFF"/>
          </a:outerShdw>
        </a:effectLst>
        <a:uFillTx/>
        <a:latin typeface="Hoefler Text"/>
        <a:ea typeface="Hoefler Text"/>
        <a:cs typeface="Hoefler Text"/>
        <a:sym typeface="Hoefler Text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5600" b="0" i="1" u="none" strike="noStrike" cap="none" spc="0" normalizeH="0" baseline="0">
        <a:ln>
          <a:noFill/>
        </a:ln>
        <a:solidFill>
          <a:srgbClr val="86837F">
            <a:alpha val="80000"/>
          </a:srgbClr>
        </a:solidFill>
        <a:effectLst>
          <a:outerShdw blurRad="25400" dist="12700" dir="5400000" rotWithShape="0">
            <a:srgbClr val="FFFFFF"/>
          </a:outerShdw>
        </a:effectLst>
        <a:uFillTx/>
        <a:latin typeface="Hoefler Text"/>
        <a:ea typeface="Hoefler Text"/>
        <a:cs typeface="Hoefler Text"/>
        <a:sym typeface="Hoefler Text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5600" b="0" i="1" u="none" strike="noStrike" cap="none" spc="0" normalizeH="0" baseline="0">
        <a:ln>
          <a:noFill/>
        </a:ln>
        <a:solidFill>
          <a:srgbClr val="86837F">
            <a:alpha val="80000"/>
          </a:srgbClr>
        </a:solidFill>
        <a:effectLst>
          <a:outerShdw blurRad="25400" dist="12700" dir="5400000" rotWithShape="0">
            <a:srgbClr val="FFFFFF"/>
          </a:outerShdw>
        </a:effectLst>
        <a:uFillTx/>
        <a:latin typeface="Hoefler Text"/>
        <a:ea typeface="Hoefler Text"/>
        <a:cs typeface="Hoefler Text"/>
        <a:sym typeface="Hoefler Text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5600" b="0" i="1" u="none" strike="noStrike" cap="none" spc="0" normalizeH="0" baseline="0">
        <a:ln>
          <a:noFill/>
        </a:ln>
        <a:solidFill>
          <a:srgbClr val="86837F">
            <a:alpha val="80000"/>
          </a:srgbClr>
        </a:solidFill>
        <a:effectLst>
          <a:outerShdw blurRad="25400" dist="12700" dir="5400000" rotWithShape="0">
            <a:srgbClr val="FFFFFF"/>
          </a:outerShdw>
        </a:effectLst>
        <a:uFillTx/>
        <a:latin typeface="Hoefler Text"/>
        <a:ea typeface="Hoefler Text"/>
        <a:cs typeface="Hoefler Text"/>
        <a:sym typeface="Hoefler Text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5600" b="0" i="1" u="none" strike="noStrike" cap="none" spc="0" normalizeH="0" baseline="0">
        <a:ln>
          <a:noFill/>
        </a:ln>
        <a:solidFill>
          <a:srgbClr val="86837F">
            <a:alpha val="80000"/>
          </a:srgbClr>
        </a:solidFill>
        <a:effectLst>
          <a:outerShdw blurRad="25400" dist="12700" dir="5400000" rotWithShape="0">
            <a:srgbClr val="FFFFFF"/>
          </a:outerShdw>
        </a:effectLst>
        <a:uFillTx/>
        <a:latin typeface="Hoefler Text"/>
        <a:ea typeface="Hoefler Text"/>
        <a:cs typeface="Hoefler Text"/>
        <a:sym typeface="Hoefler Text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5600" b="0" i="1" u="none" strike="noStrike" cap="none" spc="0" normalizeH="0" baseline="0">
        <a:ln>
          <a:noFill/>
        </a:ln>
        <a:solidFill>
          <a:srgbClr val="86837F">
            <a:alpha val="80000"/>
          </a:srgbClr>
        </a:solidFill>
        <a:effectLst>
          <a:outerShdw blurRad="25400" dist="12700" dir="5400000" rotWithShape="0">
            <a:srgbClr val="FFFFFF"/>
          </a:outerShdw>
        </a:effectLst>
        <a:uFillTx/>
        <a:latin typeface="Hoefler Text"/>
        <a:ea typeface="Hoefler Text"/>
        <a:cs typeface="Hoefler Text"/>
        <a:sym typeface="Hoefler Text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5600" b="0" i="1" u="none" strike="noStrike" cap="none" spc="0" normalizeH="0" baseline="0">
        <a:ln>
          <a:noFill/>
        </a:ln>
        <a:solidFill>
          <a:srgbClr val="86837F">
            <a:alpha val="80000"/>
          </a:srgbClr>
        </a:solidFill>
        <a:effectLst>
          <a:outerShdw blurRad="25400" dist="12700" dir="5400000" rotWithShape="0">
            <a:srgbClr val="FFFFFF"/>
          </a:outerShdw>
        </a:effectLst>
        <a:uFillTx/>
        <a:latin typeface="Hoefler Text"/>
        <a:ea typeface="Hoefler Text"/>
        <a:cs typeface="Hoefler Text"/>
        <a:sym typeface="Hoefler Text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5600" b="0" i="1" u="none" strike="noStrike" cap="none" spc="0" normalizeH="0" baseline="0">
        <a:ln>
          <a:noFill/>
        </a:ln>
        <a:solidFill>
          <a:srgbClr val="86837F">
            <a:alpha val="80000"/>
          </a:srgbClr>
        </a:solidFill>
        <a:effectLst>
          <a:outerShdw blurRad="25400" dist="12700" dir="5400000" rotWithShape="0">
            <a:srgbClr val="FFFFFF"/>
          </a:outerShdw>
        </a:effectLst>
        <a:uFillTx/>
        <a:latin typeface="Hoefler Text"/>
        <a:ea typeface="Hoefler Text"/>
        <a:cs typeface="Hoefler Text"/>
        <a:sym typeface="Hoefler Text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5600" b="0" i="1" u="none" strike="noStrike" cap="none" spc="0" normalizeH="0" baseline="0">
        <a:ln>
          <a:noFill/>
        </a:ln>
        <a:solidFill>
          <a:srgbClr val="86837F">
            <a:alpha val="80000"/>
          </a:srgbClr>
        </a:solidFill>
        <a:effectLst>
          <a:outerShdw blurRad="25400" dist="12700" dir="5400000" rotWithShape="0">
            <a:srgbClr val="FFFFFF"/>
          </a:outerShdw>
        </a:effectLst>
        <a:uFillTx/>
        <a:latin typeface="Hoefler Text"/>
        <a:ea typeface="Hoefler Text"/>
        <a:cs typeface="Hoefler Text"/>
        <a:sym typeface="Hoefler Text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FFFF"/>
    <a:srgbClr val="0000CC"/>
    <a:srgbClr val="EDEDEE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03" autoAdjust="0"/>
    <p:restoredTop sz="96475" autoAdjust="0"/>
  </p:normalViewPr>
  <p:slideViewPr>
    <p:cSldViewPr snapToGrid="0" snapToObjects="1">
      <p:cViewPr>
        <p:scale>
          <a:sx n="70" d="100"/>
          <a:sy n="70" d="100"/>
        </p:scale>
        <p:origin x="-798" y="-24"/>
      </p:cViewPr>
      <p:guideLst>
        <p:guide orient="horz" pos="2198"/>
        <p:guide pos="38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8" name="Shape 1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8000"/>
      </a:lnSpc>
      <a:defRPr sz="2200">
        <a:latin typeface="+mn-lt"/>
        <a:ea typeface="+mn-ea"/>
        <a:cs typeface="+mn-cs"/>
        <a:sym typeface="Helvetica Neue" panose="02000503000000020004"/>
      </a:defRPr>
    </a:lvl1pPr>
    <a:lvl2pPr indent="228600" defTabSz="457200" latinLnBrk="0">
      <a:lnSpc>
        <a:spcPct val="118000"/>
      </a:lnSpc>
      <a:defRPr sz="2200">
        <a:latin typeface="+mn-lt"/>
        <a:ea typeface="+mn-ea"/>
        <a:cs typeface="+mn-cs"/>
        <a:sym typeface="Helvetica Neue" panose="02000503000000020004"/>
      </a:defRPr>
    </a:lvl2pPr>
    <a:lvl3pPr indent="457200" defTabSz="457200" latinLnBrk="0">
      <a:lnSpc>
        <a:spcPct val="118000"/>
      </a:lnSpc>
      <a:defRPr sz="2200">
        <a:latin typeface="+mn-lt"/>
        <a:ea typeface="+mn-ea"/>
        <a:cs typeface="+mn-cs"/>
        <a:sym typeface="Helvetica Neue" panose="02000503000000020004"/>
      </a:defRPr>
    </a:lvl3pPr>
    <a:lvl4pPr indent="685800" defTabSz="457200" latinLnBrk="0">
      <a:lnSpc>
        <a:spcPct val="118000"/>
      </a:lnSpc>
      <a:defRPr sz="2200">
        <a:latin typeface="+mn-lt"/>
        <a:ea typeface="+mn-ea"/>
        <a:cs typeface="+mn-cs"/>
        <a:sym typeface="Helvetica Neue" panose="02000503000000020004"/>
      </a:defRPr>
    </a:lvl4pPr>
    <a:lvl5pPr indent="914400" defTabSz="457200" latinLnBrk="0">
      <a:lnSpc>
        <a:spcPct val="118000"/>
      </a:lnSpc>
      <a:defRPr sz="2200">
        <a:latin typeface="+mn-lt"/>
        <a:ea typeface="+mn-ea"/>
        <a:cs typeface="+mn-cs"/>
        <a:sym typeface="Helvetica Neue" panose="02000503000000020004"/>
      </a:defRPr>
    </a:lvl5pPr>
    <a:lvl6pPr indent="1143000" defTabSz="457200" latinLnBrk="0">
      <a:lnSpc>
        <a:spcPct val="118000"/>
      </a:lnSpc>
      <a:defRPr sz="2200">
        <a:latin typeface="+mn-lt"/>
        <a:ea typeface="+mn-ea"/>
        <a:cs typeface="+mn-cs"/>
        <a:sym typeface="Helvetica Neue" panose="02000503000000020004"/>
      </a:defRPr>
    </a:lvl6pPr>
    <a:lvl7pPr indent="1371600" defTabSz="457200" latinLnBrk="0">
      <a:lnSpc>
        <a:spcPct val="118000"/>
      </a:lnSpc>
      <a:defRPr sz="2200">
        <a:latin typeface="+mn-lt"/>
        <a:ea typeface="+mn-ea"/>
        <a:cs typeface="+mn-cs"/>
        <a:sym typeface="Helvetica Neue" panose="02000503000000020004"/>
      </a:defRPr>
    </a:lvl7pPr>
    <a:lvl8pPr indent="1600200" defTabSz="457200" latinLnBrk="0">
      <a:lnSpc>
        <a:spcPct val="118000"/>
      </a:lnSpc>
      <a:defRPr sz="2200">
        <a:latin typeface="+mn-lt"/>
        <a:ea typeface="+mn-ea"/>
        <a:cs typeface="+mn-cs"/>
        <a:sym typeface="Helvetica Neue" panose="02000503000000020004"/>
      </a:defRPr>
    </a:lvl8pPr>
    <a:lvl9pPr indent="1828800" defTabSz="457200" latinLnBrk="0">
      <a:lnSpc>
        <a:spcPct val="118000"/>
      </a:lnSpc>
      <a:defRPr sz="2200">
        <a:latin typeface="+mn-lt"/>
        <a:ea typeface="+mn-ea"/>
        <a:cs typeface="+mn-cs"/>
        <a:sym typeface="Helvetica Neue" panose="020005030000000200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与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文本"/>
          <p:cNvSpPr txBox="1">
            <a:spLocks noGrp="1"/>
          </p:cNvSpPr>
          <p:nvPr>
            <p:ph type="title" hasCustomPrompt="1"/>
          </p:nvPr>
        </p:nvSpPr>
        <p:spPr>
          <a:xfrm>
            <a:off x="1727200" y="1600200"/>
            <a:ext cx="8737600" cy="1981200"/>
          </a:xfrm>
          <a:prstGeom prst="rect">
            <a:avLst/>
          </a:prstGeom>
        </p:spPr>
        <p:txBody>
          <a:bodyPr anchor="b"/>
          <a:lstStyle>
            <a:lvl1pPr>
              <a:defRPr sz="5300">
                <a:solidFill>
                  <a:srgbClr val="F4D799"/>
                </a:solidFill>
                <a:effectLst>
                  <a:outerShdw blurRad="25400" dist="25400" dir="16200000" rotWithShape="0">
                    <a:srgbClr val="000000">
                      <a:alpha val="34000"/>
                    </a:srgbClr>
                  </a:outerShdw>
                </a:effectLst>
              </a:defRPr>
            </a:lvl1pPr>
          </a:lstStyle>
          <a:p>
            <a:r>
              <a:t>标题文本</a:t>
            </a:r>
          </a:p>
        </p:txBody>
      </p:sp>
      <p:sp>
        <p:nvSpPr>
          <p:cNvPr id="13" name="正文级别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727200" y="4152900"/>
            <a:ext cx="8737600" cy="9906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 panose="02000503000000020004"/>
              </a:defRPr>
            </a:lvl1pPr>
            <a:lvl2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 panose="02000503000000020004"/>
              </a:defRPr>
            </a:lvl2pPr>
            <a:lvl3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 panose="02000503000000020004"/>
              </a:defRPr>
            </a:lvl3pPr>
            <a:lvl4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0" indent="0" algn="ctr">
              <a:spcBef>
                <a:spcPct val="0"/>
              </a:spcBef>
              <a:buSzTx/>
              <a:buNone/>
              <a:defRPr sz="2300">
                <a:solidFill>
                  <a:srgbClr val="C8AF7B"/>
                </a:solidFill>
                <a:effectLst>
                  <a:outerShdw blurRad="25400" dist="12700" dir="162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" panose="02000503000000020004"/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5997575" y="6613525"/>
            <a:ext cx="209551" cy="254001"/>
          </a:xfrm>
          <a:prstGeom prst="rect">
            <a:avLst/>
          </a:prstGeom>
        </p:spPr>
        <p:txBody>
          <a:bodyPr/>
          <a:lstStyle>
            <a:lvl1pPr>
              <a:defRPr i="1">
                <a:solidFill>
                  <a:srgbClr val="F4E1B9"/>
                </a:solidFill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文级别 1…"/>
          <p:cNvSpPr txBox="1">
            <a:spLocks noGrp="1"/>
          </p:cNvSpPr>
          <p:nvPr>
            <p:ph type="body" idx="1"/>
          </p:nvPr>
        </p:nvSpPr>
        <p:spPr>
          <a:xfrm>
            <a:off x="1551929" y="2053198"/>
            <a:ext cx="7614369" cy="3541273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5"/>
              </a:buBlip>
            </a:lvl1pPr>
            <a:lvl2pPr>
              <a:buBlip>
                <a:blip r:embed="rId5"/>
              </a:buBlip>
            </a:lvl2pPr>
            <a:lvl3pPr>
              <a:buBlip>
                <a:blip r:embed="rId5"/>
              </a:buBlip>
            </a:lvl3pPr>
            <a:lvl4pPr>
              <a:buBlip>
                <a:blip r:embed="rId5"/>
              </a:buBlip>
            </a:lvl4pPr>
            <a:lvl5pPr>
              <a:buBlip>
                <a:blip r:embed="rId5"/>
              </a:buBlip>
            </a:lvl5pPr>
          </a:lstStyle>
          <a:p>
            <a:r>
              <a:rPr dirty="0" err="1"/>
              <a:t>正文级别</a:t>
            </a:r>
            <a:r>
              <a:rPr dirty="0"/>
              <a:t> 1文级别 2</a:t>
            </a:r>
          </a:p>
          <a:p>
            <a:pPr lvl="2"/>
            <a:r>
              <a:rPr dirty="0" err="1"/>
              <a:t>正文级别</a:t>
            </a:r>
            <a:r>
              <a:rPr dirty="0"/>
              <a:t> 3</a:t>
            </a:r>
          </a:p>
          <a:p>
            <a:pPr lvl="3"/>
            <a:r>
              <a:rPr dirty="0" err="1"/>
              <a:t>正文级别</a:t>
            </a:r>
            <a:r>
              <a:rPr dirty="0"/>
              <a:t> 4</a:t>
            </a:r>
          </a:p>
          <a:p>
            <a:pPr lvl="4"/>
            <a:r>
              <a:rPr dirty="0" err="1"/>
              <a:t>正文级别</a:t>
            </a:r>
            <a:r>
              <a:rPr dirty="0"/>
              <a:t> 5</a:t>
            </a:r>
          </a:p>
        </p:txBody>
      </p:sp>
      <p:sp>
        <p:nvSpPr>
          <p:cNvPr id="3" name="标题文本"/>
          <p:cNvSpPr txBox="1">
            <a:spLocks noGrp="1"/>
          </p:cNvSpPr>
          <p:nvPr>
            <p:ph type="title"/>
          </p:nvPr>
        </p:nvSpPr>
        <p:spPr>
          <a:xfrm>
            <a:off x="1800614" y="1059673"/>
            <a:ext cx="8393921" cy="866075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/>
          <a:p>
            <a:r>
              <a:rPr dirty="0" err="1"/>
              <a:t>标题文本</a:t>
            </a:r>
            <a:endParaRPr dirty="0"/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5997575" y="6616700"/>
            <a:ext cx="209551" cy="2540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1200" b="1" i="0">
                <a:solidFill>
                  <a:srgbClr val="F3F1DF"/>
                </a:solidFill>
                <a:effectLst>
                  <a:outerShdw blurRad="25400" dist="12700" dir="16200000" rotWithShape="0">
                    <a:srgbClr val="000000">
                      <a:alpha val="80000"/>
                    </a:srgbClr>
                  </a:outerShdw>
                </a:effectLst>
                <a:latin typeface="Palatino"/>
                <a:ea typeface="Palatino"/>
                <a:cs typeface="Palatino"/>
                <a:sym typeface="Palatino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412750" rtl="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solidFill>
            <a:srgbClr val="FFFF00"/>
          </a:solidFill>
          <a:effectLst/>
          <a:uFillTx/>
          <a:latin typeface="黑体" panose="02010609060101010101" pitchFamily="49" charset="-122"/>
          <a:ea typeface="黑体" panose="02010609060101010101" pitchFamily="49" charset="-122"/>
          <a:cs typeface="+mn-cs"/>
          <a:sym typeface="Helvetica Neue" panose="02000503000000020004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 panose="02000503000000020004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 panose="02000503000000020004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 panose="02000503000000020004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 panose="02000503000000020004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 panose="02000503000000020004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 panose="02000503000000020004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 panose="02000503000000020004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400" b="0" i="0" u="none" strike="noStrike" cap="none" spc="0" baseline="0">
          <a:solidFill>
            <a:srgbClr val="BCB08F"/>
          </a:solidFill>
          <a:effectLst>
            <a:outerShdw blurRad="12700" dist="12700" dir="16200000" rotWithShape="0">
              <a:srgbClr val="000000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" panose="02000503000000020004"/>
        </a:defRPr>
      </a:lvl9pPr>
    </p:titleStyle>
    <p:bodyStyle>
      <a:lvl1pPr marL="336550" marR="0" indent="-336550" algn="l" defTabSz="412750" rtl="0" latinLnBrk="0">
        <a:lnSpc>
          <a:spcPct val="120000"/>
        </a:lnSpc>
        <a:spcBef>
          <a:spcPct val="450000"/>
        </a:spcBef>
        <a:spcAft>
          <a:spcPts val="0"/>
        </a:spcAft>
        <a:buClrTx/>
        <a:buSzPct val="50000"/>
        <a:buFontTx/>
        <a:buBlip>
          <a:blip r:embed="rId5"/>
        </a:buBlip>
        <a:defRPr sz="2900" b="0" i="0" u="none" strike="noStrike" cap="none" spc="0" baseline="0">
          <a:solidFill>
            <a:srgbClr val="FFFFF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1pPr>
      <a:lvl2pPr marL="673100" marR="0" indent="-336550" algn="l" defTabSz="412750" rtl="0" latinLnBrk="0">
        <a:lnSpc>
          <a:spcPct val="120000"/>
        </a:lnSpc>
        <a:spcBef>
          <a:spcPct val="450000"/>
        </a:spcBef>
        <a:spcAft>
          <a:spcPts val="0"/>
        </a:spcAft>
        <a:buClrTx/>
        <a:buSzPct val="50000"/>
        <a:buFontTx/>
        <a:buBlip>
          <a:blip r:embed="rId5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2pPr>
      <a:lvl3pPr marL="1009650" marR="0" indent="-336550" algn="l" defTabSz="412750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50000"/>
        <a:buFontTx/>
        <a:buBlip>
          <a:blip r:embed="rId5"/>
        </a:buBlip>
        <a:defRPr sz="2900" b="0" i="0" u="none" strike="noStrike" cap="none" spc="0" baseline="0">
          <a:solidFill>
            <a:srgbClr val="FFFFFF">
              <a:alpha val="80000"/>
            </a:srgbClr>
          </a:solidFill>
          <a:effectLst/>
          <a:uFillTx/>
          <a:latin typeface="黑体" panose="02010609060101010101" pitchFamily="49" charset="-122"/>
          <a:ea typeface="黑体" panose="02010609060101010101" pitchFamily="49" charset="-122"/>
          <a:cs typeface="黑体" panose="02010609060101010101" pitchFamily="49" charset="-122"/>
          <a:sym typeface="Hoefler Text"/>
        </a:defRPr>
      </a:lvl3pPr>
      <a:lvl4pPr marL="1346200" marR="0" indent="-336550" algn="l" defTabSz="412750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50000"/>
        <a:buFontTx/>
        <a:buBlip>
          <a:blip r:embed="rId5"/>
        </a:buBlip>
        <a:defRPr sz="2900" b="0" i="0" u="none" strike="noStrike" cap="none" spc="0" baseline="0">
          <a:solidFill>
            <a:srgbClr val="FFFFFF">
              <a:alpha val="80000"/>
            </a:srgbClr>
          </a:solidFill>
          <a:effectLst/>
          <a:uFillTx/>
          <a:latin typeface="黑体" panose="02010609060101010101" pitchFamily="49" charset="-122"/>
          <a:ea typeface="黑体" panose="02010609060101010101" pitchFamily="49" charset="-122"/>
          <a:cs typeface="黑体" panose="02010609060101010101" pitchFamily="49" charset="-122"/>
          <a:sym typeface="Hoefler Text"/>
        </a:defRPr>
      </a:lvl4pPr>
      <a:lvl5pPr marL="1682750" marR="0" indent="-336550" algn="l" defTabSz="412750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50000"/>
        <a:buFontTx/>
        <a:buBlip>
          <a:blip r:embed="rId5"/>
        </a:buBlip>
        <a:defRPr sz="2900" b="0" i="0" u="none" strike="noStrike" cap="none" spc="0" baseline="0">
          <a:solidFill>
            <a:srgbClr val="FFFFFF">
              <a:alpha val="80000"/>
            </a:srgbClr>
          </a:solidFill>
          <a:effectLst/>
          <a:uFillTx/>
          <a:latin typeface="黑体" panose="02010609060101010101" pitchFamily="49" charset="-122"/>
          <a:ea typeface="黑体" panose="02010609060101010101" pitchFamily="49" charset="-122"/>
          <a:cs typeface="黑体" panose="02010609060101010101" pitchFamily="49" charset="-122"/>
          <a:sym typeface="Hoefler Text"/>
        </a:defRPr>
      </a:lvl5pPr>
      <a:lvl6pPr marL="2019300" marR="0" indent="-336550" algn="l" defTabSz="412750" rtl="0" latinLnBrk="0">
        <a:lnSpc>
          <a:spcPct val="120000"/>
        </a:lnSpc>
        <a:spcBef>
          <a:spcPct val="450000"/>
        </a:spcBef>
        <a:spcAft>
          <a:spcPts val="0"/>
        </a:spcAft>
        <a:buClrTx/>
        <a:buSzPct val="50000"/>
        <a:buFontTx/>
        <a:buBlip>
          <a:blip r:embed="rId5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6pPr>
      <a:lvl7pPr marL="2355850" marR="0" indent="-336550" algn="l" defTabSz="412750" rtl="0" latinLnBrk="0">
        <a:lnSpc>
          <a:spcPct val="120000"/>
        </a:lnSpc>
        <a:spcBef>
          <a:spcPct val="450000"/>
        </a:spcBef>
        <a:spcAft>
          <a:spcPts val="0"/>
        </a:spcAft>
        <a:buClrTx/>
        <a:buSzPct val="50000"/>
        <a:buFontTx/>
        <a:buBlip>
          <a:blip r:embed="rId5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7pPr>
      <a:lvl8pPr marL="2692400" marR="0" indent="-336550" algn="l" defTabSz="412750" rtl="0" latinLnBrk="0">
        <a:lnSpc>
          <a:spcPct val="120000"/>
        </a:lnSpc>
        <a:spcBef>
          <a:spcPct val="450000"/>
        </a:spcBef>
        <a:spcAft>
          <a:spcPts val="0"/>
        </a:spcAft>
        <a:buClrTx/>
        <a:buSzPct val="50000"/>
        <a:buFontTx/>
        <a:buBlip>
          <a:blip r:embed="rId5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8pPr>
      <a:lvl9pPr marL="3028950" marR="0" indent="-336550" algn="l" defTabSz="412750" rtl="0" latinLnBrk="0">
        <a:lnSpc>
          <a:spcPct val="120000"/>
        </a:lnSpc>
        <a:spcBef>
          <a:spcPct val="450000"/>
        </a:spcBef>
        <a:spcAft>
          <a:spcPts val="0"/>
        </a:spcAft>
        <a:buClrTx/>
        <a:buSzPct val="50000"/>
        <a:buFontTx/>
        <a:buBlip>
          <a:blip r:embed="rId5"/>
        </a:buBlip>
        <a:defRPr sz="2900" b="0" i="1" u="none" strike="noStrike" cap="none" spc="0" baseline="0">
          <a:solidFill>
            <a:srgbClr val="86837F">
              <a:alpha val="80000"/>
            </a:srgbClr>
          </a:solidFill>
          <a:effectLst>
            <a:outerShdw blurRad="25400" dist="12700" dir="5400000" rotWithShape="0">
              <a:srgbClr val="FFFFFF"/>
            </a:outerShdw>
          </a:effectLst>
          <a:uFillTx/>
          <a:latin typeface="Hoefler Text"/>
          <a:ea typeface="Hoefler Text"/>
          <a:cs typeface="Hoefler Text"/>
          <a:sym typeface="Hoefler Text"/>
        </a:defRPr>
      </a:lvl9pPr>
    </p:bodyStyle>
    <p:otherStyle>
      <a:lvl1pPr marL="0" marR="0" indent="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1pPr>
      <a:lvl2pPr marL="0" marR="0" indent="1143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2pPr>
      <a:lvl3pPr marL="0" marR="0" indent="2286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3pPr>
      <a:lvl4pPr marL="0" marR="0" indent="3429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4pPr>
      <a:lvl5pPr marL="0" marR="0" indent="4572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5pPr>
      <a:lvl6pPr marL="0" marR="0" indent="5715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6pPr>
      <a:lvl7pPr marL="0" marR="0" indent="6858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7pPr>
      <a:lvl8pPr marL="0" marR="0" indent="8001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8pPr>
      <a:lvl9pPr marL="0" marR="0" indent="9144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1" i="0" u="none" strike="noStrike" cap="none" spc="0" baseline="0">
          <a:solidFill>
            <a:schemeClr val="tx1"/>
          </a:solidFill>
          <a:effectLst>
            <a:outerShdw blurRad="25400" dist="12700" dir="16200000" rotWithShape="0">
              <a:srgbClr val="000000">
                <a:alpha val="80000"/>
              </a:srgbClr>
            </a:outerShdw>
          </a:effectLst>
          <a:uFillTx/>
          <a:latin typeface="+mn-lt"/>
          <a:ea typeface="+mn-ea"/>
          <a:cs typeface="+mn-cs"/>
          <a:sym typeface="Palatino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media" Target="file:///C:\Users\Administrator\Desktop\&#39640;&#19968;&#25919;&#27835;(&#32479;&#32534;&#29256;)-&#27861;&#27835;&#31038;&#20250;&#65288;&#24352;&#26480;&#65289;\1.&#35829;&#35835;&#23466;&#27861;.avi" TargetMode="External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39640;&#19968;&#25919;&#27835;(&#32479;&#32534;&#29256;)-&#27861;&#27835;&#31038;&#20250;&#65288;&#24352;&#26480;&#23450;&#31295;&#65289;\1.&#35829;&#35835;&#23466;&#27861;.avi" TargetMode="Externa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media" Target="file:///C:\Users\Administrator\Desktop\&#39640;&#19968;&#25919;&#27835;(&#32479;&#32534;&#29256;)-&#27861;&#27835;&#31038;&#20250;&#65288;&#24352;&#26480;&#65289;\2.&#28966;&#35029;&#31108;&#23478;&#39118;.avi" TargetMode="External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39640;&#19968;&#25919;&#27835;(&#32479;&#32534;&#29256;)-&#27861;&#27835;&#31038;&#20250;&#65288;&#24352;&#26480;&#23450;&#31295;&#65289;\2.&#28966;&#35029;&#31108;&#23478;&#39118;.avi" TargetMode="External"/><Relationship Id="rId4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microsoft.com/office/2007/relationships/media" Target="file:///C:\Users\Administrator\Desktop\&#39640;&#19968;&#25919;&#27835;(&#32479;&#32534;&#29256;)-&#27861;&#27835;&#31038;&#20250;&#65288;&#24352;&#26480;&#65289;\3.&#20197;&#20154;&#20026;&#26412;%20&#27861;&#27835;&#20013;&#22269;&#12304;&#20844;&#30410;&#24191;&#21578;&#12305;.avi" TargetMode="External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39640;&#19968;&#25919;&#27835;(&#32479;&#32534;&#29256;)-&#27861;&#27835;&#31038;&#20250;&#65288;&#24352;&#26480;&#23450;&#31295;&#65289;\3.&#20197;&#20154;&#20026;&#26412;%20&#27861;&#27835;&#20013;&#22269;&#12304;&#20844;&#30410;&#24191;&#21578;&#12305;.avi" TargetMode="External"/><Relationship Id="rId4" Type="http://schemas.openxmlformats.org/officeDocument/2006/relationships/image" Target="../media/image43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标题 2"/>
          <p:cNvSpPr txBox="1"/>
          <p:nvPr/>
        </p:nvSpPr>
        <p:spPr>
          <a:xfrm>
            <a:off x="0" y="6381771"/>
            <a:ext cx="12192000" cy="476229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65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0" name="《我的母亲》"/>
          <p:cNvSpPr txBox="1">
            <a:spLocks noGrp="1"/>
          </p:cNvSpPr>
          <p:nvPr/>
        </p:nvSpPr>
        <p:spPr>
          <a:xfrm>
            <a:off x="899380" y="914313"/>
            <a:ext cx="10388722" cy="2613163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b">
            <a:noAutofit/>
          </a:bodyPr>
          <a:lstStyle>
            <a:lvl1pPr>
              <a:defRPr sz="14500"/>
            </a:lvl1pPr>
          </a:lstStyle>
          <a:p>
            <a:pPr>
              <a:lnSpc>
                <a:spcPct val="150000"/>
              </a:lnSpc>
              <a:spcAft>
                <a:spcPts val="3000"/>
              </a:spcAft>
            </a:pPr>
            <a:r>
              <a:rPr lang="zh-CN" altLang="en-US" sz="4800" i="0" dirty="0" smtClean="0">
                <a:solidFill>
                  <a:srgbClr val="FFFF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法治社会</a:t>
            </a:r>
            <a:r>
              <a:rPr lang="zh-CN" altLang="en-US" sz="4800" i="0" dirty="0">
                <a:solidFill>
                  <a:srgbClr val="FFFF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/>
            </a:r>
            <a:br>
              <a:rPr lang="zh-CN" altLang="en-US" sz="4800" i="0" dirty="0">
                <a:solidFill>
                  <a:srgbClr val="FFFF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br>
            <a:r>
              <a:rPr lang="zh-CN" altLang="en-US" sz="4000" i="0" dirty="0" smtClean="0">
                <a:solidFill>
                  <a:srgbClr val="FFFF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高一年级 思想政治</a:t>
            </a:r>
            <a:endParaRPr lang="zh-CN" altLang="en-US" sz="4000" i="0" dirty="0">
              <a:solidFill>
                <a:srgbClr val="FFFF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3" name="副标题 2"/>
          <p:cNvSpPr txBox="1"/>
          <p:nvPr/>
        </p:nvSpPr>
        <p:spPr>
          <a:xfrm>
            <a:off x="152400" y="6534171"/>
            <a:ext cx="12192000" cy="476229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65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527253" y="4055018"/>
            <a:ext cx="510909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主讲人</a:t>
            </a:r>
            <a:r>
              <a:rPr lang="zh-CN" altLang="en-US" sz="3200" i="0" dirty="0" smtClean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：张杰</a:t>
            </a:r>
            <a:endParaRPr lang="en-US" altLang="zh-CN" sz="3200" i="0" dirty="0" smtClean="0">
              <a:solidFill>
                <a:srgbClr val="FFFF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i="0" dirty="0" smtClean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北京市顺义区杨镇第一中学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18992" y="2733951"/>
            <a:ext cx="9142793" cy="15799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200" i="0" dirty="0" smtClean="0">
                <a:solidFill>
                  <a:srgbClr val="EDEDEE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2.</a:t>
            </a:r>
            <a:r>
              <a:rPr lang="zh-CN" altLang="en-US" sz="3200" i="0" dirty="0" smtClean="0">
                <a:solidFill>
                  <a:srgbClr val="EDEDEE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从法律实施来看，</a:t>
            </a:r>
            <a:r>
              <a:rPr lang="zh-CN" altLang="en-US" sz="3200" i="0" dirty="0" smtClean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宪法和法律得到有效实施和普遍遵守，社会各个领域依法运行。</a:t>
            </a:r>
            <a:endParaRPr kumimoji="0" lang="zh-CN" altLang="en-US" sz="3200" b="0" i="0" u="none" strike="noStrike" cap="none" spc="0" normalizeH="0" baseline="0" dirty="0" smtClean="0">
              <a:ln>
                <a:noFill/>
              </a:ln>
              <a:solidFill>
                <a:srgbClr val="EDEDEE"/>
              </a:solidFill>
              <a:effectLst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411302" y="1076077"/>
            <a:ext cx="7886700" cy="8144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l" defTabSz="685800" hangingPunct="1">
              <a:defRPr/>
            </a:pPr>
            <a:r>
              <a:rPr kumimoji="0" lang="zh-CN" altLang="en-US" sz="360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一、法治社会的内涵及其</a:t>
            </a:r>
            <a:r>
              <a:rPr lang="zh-CN" altLang="en-US" sz="3600" i="0" kern="1200" dirty="0" smtClean="0">
                <a:solidFill>
                  <a:srgbClr val="FFFF00"/>
                </a:solidFill>
                <a:effectLst/>
                <a:latin typeface="+mn-ea"/>
              </a:rPr>
              <a:t>具体表现</a:t>
            </a:r>
            <a:endParaRPr lang="zh-CN" altLang="en-US" sz="3600" i="0" kern="1200" dirty="0">
              <a:solidFill>
                <a:srgbClr val="FFFF00"/>
              </a:solidFill>
              <a:effectLst/>
              <a:latin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59936" y="2026372"/>
            <a:ext cx="3066757" cy="5950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zh-CN" altLang="en-US" sz="3200" i="0" dirty="0" smtClean="0">
                <a:solidFill>
                  <a:srgbClr val="EDEDEE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（二）具体表现</a:t>
            </a:r>
            <a:endParaRPr kumimoji="0" lang="zh-CN" altLang="en-US" sz="3200" b="0" i="0" u="none" strike="noStrike" cap="none" spc="0" normalizeH="0" baseline="0" dirty="0" smtClean="0">
              <a:ln>
                <a:noFill/>
              </a:ln>
              <a:solidFill>
                <a:srgbClr val="EDEDEE"/>
              </a:solidFill>
              <a:effectLst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1745670" y="920064"/>
            <a:ext cx="6417428" cy="8144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l" defTabSz="685800" hangingPunct="1">
              <a:defRPr/>
            </a:pPr>
            <a:r>
              <a:rPr kumimoji="0" lang="zh-CN" altLang="en-US" sz="360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探究与分享</a:t>
            </a:r>
            <a:r>
              <a:rPr kumimoji="0" lang="en-US" altLang="zh-CN" sz="360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——</a:t>
            </a:r>
            <a:r>
              <a:rPr lang="zh-CN" altLang="en-US" sz="3600" i="0" kern="1200" dirty="0" smtClean="0">
                <a:solidFill>
                  <a:srgbClr val="FFFF00"/>
                </a:solidFill>
                <a:effectLst/>
                <a:latin typeface="+mn-ea"/>
                <a:ea typeface="+mn-ea"/>
                <a:cs typeface="+mj-cs"/>
              </a:rPr>
              <a:t>“醉驾入刑”</a:t>
            </a:r>
            <a:endParaRPr kumimoji="0" lang="zh-CN" altLang="en-US" sz="360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1052953" y="1896662"/>
            <a:ext cx="4236502" cy="39703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 i="0" dirty="0" smtClean="0">
                <a:solidFill>
                  <a:srgbClr val="FFFFFF"/>
                </a:solidFill>
                <a:effectLst/>
                <a:latin typeface="+mn-ea"/>
                <a:ea typeface="+mn-ea"/>
                <a:cs typeface="仿宋" panose="02010609060101010101" pitchFamily="49" charset="-122"/>
              </a:rPr>
              <a:t>    随着</a:t>
            </a:r>
            <a:r>
              <a:rPr lang="zh-CN" altLang="en-US" sz="2800" i="0" dirty="0">
                <a:solidFill>
                  <a:srgbClr val="FFFFFF"/>
                </a:solidFill>
                <a:effectLst/>
                <a:latin typeface="+mn-ea"/>
                <a:ea typeface="+mn-ea"/>
                <a:cs typeface="仿宋" panose="02010609060101010101" pitchFamily="49" charset="-122"/>
              </a:rPr>
              <a:t>我国加大对酒驾行为的查处力度，特别是从</a:t>
            </a:r>
            <a:r>
              <a:rPr lang="en-US" altLang="zh-CN" sz="2800" i="0" dirty="0">
                <a:solidFill>
                  <a:srgbClr val="FFFFFF"/>
                </a:solidFill>
                <a:effectLst/>
                <a:latin typeface="+mn-ea"/>
                <a:ea typeface="+mn-ea"/>
                <a:cs typeface="仿宋" panose="02010609060101010101" pitchFamily="49" charset="-122"/>
              </a:rPr>
              <a:t>2011</a:t>
            </a:r>
            <a:r>
              <a:rPr lang="zh-CN" altLang="en-US" sz="2800" i="0" dirty="0">
                <a:solidFill>
                  <a:srgbClr val="FFFFFF"/>
                </a:solidFill>
                <a:effectLst/>
                <a:latin typeface="+mn-ea"/>
                <a:ea typeface="+mn-ea"/>
                <a:cs typeface="仿宋" panose="02010609060101010101" pitchFamily="49" charset="-122"/>
              </a:rPr>
              <a:t>年</a:t>
            </a:r>
            <a:r>
              <a:rPr lang="en-US" altLang="zh-CN" sz="2800" i="0" dirty="0">
                <a:solidFill>
                  <a:srgbClr val="FFFFFF"/>
                </a:solidFill>
                <a:effectLst/>
                <a:latin typeface="+mn-ea"/>
                <a:ea typeface="+mn-ea"/>
                <a:cs typeface="仿宋" panose="02010609060101010101" pitchFamily="49" charset="-122"/>
              </a:rPr>
              <a:t>“</a:t>
            </a:r>
            <a:r>
              <a:rPr lang="zh-CN" altLang="en-US" sz="2800" i="0" dirty="0">
                <a:solidFill>
                  <a:srgbClr val="FFFFFF"/>
                </a:solidFill>
                <a:effectLst/>
                <a:latin typeface="+mn-ea"/>
                <a:ea typeface="+mn-ea"/>
                <a:cs typeface="仿宋" panose="02010609060101010101" pitchFamily="49" charset="-122"/>
              </a:rPr>
              <a:t>醉驾入刑</a:t>
            </a:r>
            <a:r>
              <a:rPr lang="en-US" altLang="zh-CN" sz="2800" i="0" dirty="0">
                <a:solidFill>
                  <a:srgbClr val="FFFFFF"/>
                </a:solidFill>
                <a:effectLst/>
                <a:latin typeface="+mn-ea"/>
                <a:ea typeface="+mn-ea"/>
                <a:cs typeface="仿宋" panose="02010609060101010101" pitchFamily="49" charset="-122"/>
              </a:rPr>
              <a:t>”</a:t>
            </a:r>
            <a:r>
              <a:rPr lang="zh-CN" altLang="en-US" sz="2800" i="0" dirty="0">
                <a:solidFill>
                  <a:srgbClr val="FFFFFF"/>
                </a:solidFill>
                <a:effectLst/>
                <a:latin typeface="+mn-ea"/>
                <a:ea typeface="+mn-ea"/>
                <a:cs typeface="仿宋" panose="02010609060101010101" pitchFamily="49" charset="-122"/>
              </a:rPr>
              <a:t>后，酒后驾车行为及因此造成的交通事故死亡人数均有不同程度的下降</a:t>
            </a:r>
            <a:r>
              <a:rPr lang="zh-CN" altLang="en-US" sz="2800" i="0" dirty="0" smtClean="0">
                <a:solidFill>
                  <a:srgbClr val="FFFFFF"/>
                </a:solidFill>
                <a:effectLst/>
                <a:latin typeface="+mn-ea"/>
                <a:ea typeface="+mn-ea"/>
                <a:cs typeface="仿宋" panose="02010609060101010101" pitchFamily="49" charset="-122"/>
              </a:rPr>
              <a:t>。</a:t>
            </a:r>
            <a:endParaRPr lang="en-US" altLang="zh-CN" sz="2800" i="0" dirty="0" smtClean="0">
              <a:solidFill>
                <a:srgbClr val="FFFFFF"/>
              </a:solidFill>
              <a:effectLst/>
              <a:latin typeface="+mn-ea"/>
              <a:ea typeface="+mn-ea"/>
              <a:cs typeface="仿宋" panose="02010609060101010101" pitchFamily="49" charset="-122"/>
            </a:endParaRPr>
          </a:p>
          <a:p>
            <a:pPr algn="l"/>
            <a:r>
              <a:rPr lang="zh-CN" altLang="en-US" sz="2800" i="0" dirty="0" smtClean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思考：治理酒后驾车还可以有哪些做法？</a:t>
            </a:r>
          </a:p>
          <a:p>
            <a:pPr algn="l"/>
            <a:endParaRPr lang="zh-CN" altLang="en-US" sz="2800" i="0" dirty="0">
              <a:solidFill>
                <a:srgbClr val="FFFFFF"/>
              </a:solidFill>
              <a:effectLst/>
              <a:latin typeface="+mn-ea"/>
              <a:ea typeface="+mn-ea"/>
              <a:cs typeface="仿宋" panose="02010609060101010101" pitchFamily="49" charset="-122"/>
            </a:endParaRPr>
          </a:p>
        </p:txBody>
      </p:sp>
      <p:pic>
        <p:nvPicPr>
          <p:cNvPr id="4" name="图片 3" descr="酒驾入刑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51094" y="1882595"/>
            <a:ext cx="4496577" cy="2997718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79227" y="1268901"/>
            <a:ext cx="3719300" cy="595035"/>
          </a:xfrm>
          <a:prstGeom prst="rect">
            <a:avLst/>
          </a:prstGeom>
          <a:noFill/>
          <a:ln w="12700" cap="flat">
            <a:solidFill>
              <a:srgbClr val="FFFFFF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zh-CN" altLang="en-US" sz="3200" i="0" dirty="0" smtClean="0">
                <a:solidFill>
                  <a:srgbClr val="FFFF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治理酒后驾车行为</a:t>
            </a:r>
            <a:endParaRPr kumimoji="0" lang="zh-CN" altLang="en-US" sz="3200" b="0" i="0" u="none" strike="noStrike" cap="none" spc="0" normalizeH="0" baseline="0" dirty="0" smtClean="0">
              <a:ln>
                <a:noFill/>
              </a:ln>
              <a:solidFill>
                <a:srgbClr val="FFFF00"/>
              </a:solidFill>
              <a:effectLst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805771" y="2317835"/>
            <a:ext cx="5582638" cy="8816"/>
          </a:xfrm>
          <a:prstGeom prst="line">
            <a:avLst/>
          </a:prstGeom>
          <a:noFill/>
          <a:ln w="38100" cap="flat">
            <a:solidFill>
              <a:srgbClr val="FFFFFF"/>
            </a:solidFill>
            <a:prstDash val="solid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6" name="直接箭头连接符 5"/>
          <p:cNvCxnSpPr/>
          <p:nvPr/>
        </p:nvCxnSpPr>
        <p:spPr>
          <a:xfrm rot="5400000">
            <a:off x="2517013" y="2606593"/>
            <a:ext cx="577516" cy="1588"/>
          </a:xfrm>
          <a:prstGeom prst="straightConnector1">
            <a:avLst/>
          </a:prstGeom>
          <a:noFill/>
          <a:ln w="38100" cap="flat">
            <a:solidFill>
              <a:srgbClr val="FFFFFF"/>
            </a:solidFill>
            <a:prstDash val="solid"/>
            <a:miter lim="400000"/>
            <a:tailEnd type="arrow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7" name="直接箭头连接符 6"/>
          <p:cNvCxnSpPr/>
          <p:nvPr/>
        </p:nvCxnSpPr>
        <p:spPr>
          <a:xfrm rot="5400000">
            <a:off x="4353823" y="2614615"/>
            <a:ext cx="577516" cy="1588"/>
          </a:xfrm>
          <a:prstGeom prst="straightConnector1">
            <a:avLst/>
          </a:prstGeom>
          <a:noFill/>
          <a:ln w="38100" cap="flat">
            <a:solidFill>
              <a:srgbClr val="FFFFFF"/>
            </a:solidFill>
            <a:prstDash val="solid"/>
            <a:miter lim="400000"/>
            <a:tailEnd type="arrow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8" name="直接箭头连接符 7"/>
          <p:cNvCxnSpPr/>
          <p:nvPr/>
        </p:nvCxnSpPr>
        <p:spPr>
          <a:xfrm rot="5400000">
            <a:off x="6223524" y="2605799"/>
            <a:ext cx="577516" cy="1588"/>
          </a:xfrm>
          <a:prstGeom prst="straightConnector1">
            <a:avLst/>
          </a:prstGeom>
          <a:noFill/>
          <a:ln w="38100" cap="flat">
            <a:solidFill>
              <a:srgbClr val="FFFFFF"/>
            </a:solidFill>
            <a:prstDash val="solid"/>
            <a:miter lim="400000"/>
            <a:tailEnd type="arrow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" name="直接箭头连接符 8"/>
          <p:cNvCxnSpPr/>
          <p:nvPr/>
        </p:nvCxnSpPr>
        <p:spPr>
          <a:xfrm rot="5400000">
            <a:off x="8100445" y="2614615"/>
            <a:ext cx="577516" cy="1588"/>
          </a:xfrm>
          <a:prstGeom prst="straightConnector1">
            <a:avLst/>
          </a:prstGeom>
          <a:noFill/>
          <a:ln w="38100" cap="flat">
            <a:solidFill>
              <a:srgbClr val="FFFFFF"/>
            </a:solidFill>
            <a:prstDash val="solid"/>
            <a:miter lim="400000"/>
            <a:tailEnd type="arrow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" name="直接连接符 12"/>
          <p:cNvCxnSpPr/>
          <p:nvPr/>
        </p:nvCxnSpPr>
        <p:spPr>
          <a:xfrm rot="16200000" flipH="1">
            <a:off x="5299437" y="2074191"/>
            <a:ext cx="448649" cy="2"/>
          </a:xfrm>
          <a:prstGeom prst="line">
            <a:avLst/>
          </a:prstGeom>
          <a:noFill/>
          <a:ln w="38100" cap="flat">
            <a:solidFill>
              <a:srgbClr val="FFFFFF"/>
            </a:solidFill>
            <a:prstDash val="solid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6" name="TextBox 15"/>
          <p:cNvSpPr txBox="1"/>
          <p:nvPr/>
        </p:nvSpPr>
        <p:spPr>
          <a:xfrm>
            <a:off x="2168229" y="2895351"/>
            <a:ext cx="1190995" cy="595035"/>
          </a:xfrm>
          <a:prstGeom prst="rect">
            <a:avLst/>
          </a:prstGeom>
          <a:noFill/>
          <a:ln w="12700" cap="flat">
            <a:solidFill>
              <a:srgbClr val="FFFFFF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zh-CN" altLang="en-US" sz="3200" i="0" dirty="0" smtClean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立法</a:t>
            </a:r>
            <a:endParaRPr kumimoji="0" lang="zh-CN" altLang="en-US" sz="3200" b="0" i="0" u="none" strike="noStrike" cap="none" spc="0" normalizeH="0" baseline="0" dirty="0" smtClean="0">
              <a:ln>
                <a:noFill/>
              </a:ln>
              <a:solidFill>
                <a:srgbClr val="FFFFFF"/>
              </a:solidFill>
              <a:effectLst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046289" y="2904167"/>
            <a:ext cx="1190995" cy="595035"/>
          </a:xfrm>
          <a:prstGeom prst="rect">
            <a:avLst/>
          </a:prstGeom>
          <a:noFill/>
          <a:ln w="12700" cap="flat">
            <a:solidFill>
              <a:srgbClr val="FFFFFF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zh-CN" altLang="en-US" sz="3200" i="0" dirty="0" smtClean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执法</a:t>
            </a:r>
            <a:endParaRPr kumimoji="0" lang="zh-CN" altLang="en-US" sz="3200" b="0" i="0" u="none" strike="noStrike" cap="none" spc="0" normalizeH="0" baseline="0" dirty="0" smtClean="0">
              <a:ln>
                <a:noFill/>
              </a:ln>
              <a:solidFill>
                <a:srgbClr val="FFFFFF"/>
              </a:solidFill>
              <a:effectLst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917578" y="2895351"/>
            <a:ext cx="1190995" cy="595035"/>
          </a:xfrm>
          <a:prstGeom prst="rect">
            <a:avLst/>
          </a:prstGeom>
          <a:noFill/>
          <a:ln w="12700" cap="flat">
            <a:solidFill>
              <a:srgbClr val="FFFFFF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zh-CN" altLang="en-US" sz="3200" i="0" dirty="0" smtClean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司法</a:t>
            </a:r>
            <a:endParaRPr kumimoji="0" lang="zh-CN" altLang="en-US" sz="3200" b="0" i="0" u="none" strike="noStrike" cap="none" spc="0" normalizeH="0" baseline="0" dirty="0" smtClean="0">
              <a:ln>
                <a:noFill/>
              </a:ln>
              <a:solidFill>
                <a:srgbClr val="FFFFFF"/>
              </a:solidFill>
              <a:effectLst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792911" y="2904167"/>
            <a:ext cx="1190995" cy="595035"/>
          </a:xfrm>
          <a:prstGeom prst="rect">
            <a:avLst/>
          </a:prstGeom>
          <a:noFill/>
          <a:ln w="12700" cap="flat">
            <a:solidFill>
              <a:srgbClr val="FFFFFF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zh-CN" altLang="en-US" sz="3200" i="0" dirty="0" smtClean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守法</a:t>
            </a:r>
            <a:endParaRPr kumimoji="0" lang="zh-CN" altLang="en-US" sz="3200" b="0" i="0" u="none" strike="noStrike" cap="none" spc="0" normalizeH="0" baseline="0" dirty="0" smtClean="0">
              <a:ln>
                <a:noFill/>
              </a:ln>
              <a:solidFill>
                <a:srgbClr val="FFFFFF"/>
              </a:solidFill>
              <a:effectLst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818483" y="3816297"/>
            <a:ext cx="1190995" cy="1087477"/>
          </a:xfrm>
          <a:prstGeom prst="rect">
            <a:avLst/>
          </a:prstGeom>
          <a:noFill/>
          <a:ln w="12700" cap="flat">
            <a:solidFill>
              <a:srgbClr val="FFFFFF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zh-CN" altLang="en-US" sz="3200" i="0" dirty="0" smtClean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学校引导</a:t>
            </a:r>
            <a:endParaRPr kumimoji="0" lang="en-US" altLang="zh-CN" sz="3200" b="0" i="0" u="none" strike="noStrike" cap="none" spc="0" normalizeH="0" baseline="0" dirty="0" smtClean="0">
              <a:ln>
                <a:noFill/>
              </a:ln>
              <a:solidFill>
                <a:srgbClr val="FFFFFF"/>
              </a:solidFill>
              <a:effectLst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809387" y="3834029"/>
            <a:ext cx="1190995" cy="1087477"/>
          </a:xfrm>
          <a:prstGeom prst="rect">
            <a:avLst/>
          </a:prstGeom>
          <a:noFill/>
          <a:ln w="12700" cap="flat">
            <a:solidFill>
              <a:srgbClr val="FFFFFF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kumimoji="0" lang="zh-CN" altLang="en-US" sz="3200" b="0" i="0" u="none" strike="noStrike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社区宣传</a:t>
            </a:r>
            <a:endParaRPr kumimoji="0" lang="en-US" altLang="zh-CN" sz="3200" b="0" i="0" u="none" strike="noStrike" cap="none" spc="0" normalizeH="0" baseline="0" dirty="0" smtClean="0">
              <a:ln>
                <a:noFill/>
              </a:ln>
              <a:solidFill>
                <a:srgbClr val="FFFFFF"/>
              </a:solidFill>
              <a:effectLst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  <p:cxnSp>
        <p:nvCxnSpPr>
          <p:cNvPr id="26" name="直接连接符 25"/>
          <p:cNvCxnSpPr>
            <a:stCxn id="19" idx="2"/>
          </p:cNvCxnSpPr>
          <p:nvPr/>
        </p:nvCxnSpPr>
        <p:spPr>
          <a:xfrm flipH="1">
            <a:off x="7329268" y="3499202"/>
            <a:ext cx="1059141" cy="317095"/>
          </a:xfrm>
          <a:prstGeom prst="line">
            <a:avLst/>
          </a:prstGeom>
          <a:noFill/>
          <a:ln w="38100" cap="flat">
            <a:solidFill>
              <a:srgbClr val="FFFFFF"/>
            </a:solidFill>
            <a:prstDash val="solid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8" name="直接连接符 27"/>
          <p:cNvCxnSpPr>
            <a:stCxn id="19" idx="2"/>
          </p:cNvCxnSpPr>
          <p:nvPr/>
        </p:nvCxnSpPr>
        <p:spPr>
          <a:xfrm>
            <a:off x="8388409" y="3499202"/>
            <a:ext cx="1036945" cy="317095"/>
          </a:xfrm>
          <a:prstGeom prst="line">
            <a:avLst/>
          </a:prstGeom>
          <a:noFill/>
          <a:ln w="38100" cap="flat">
            <a:solidFill>
              <a:srgbClr val="FFFFFF"/>
            </a:solidFill>
            <a:prstDash val="solid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82382" y="2591149"/>
            <a:ext cx="9749554" cy="15799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200" i="0" dirty="0" smtClean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3.</a:t>
            </a:r>
            <a:r>
              <a:rPr lang="zh-CN" altLang="en-US" sz="3200" i="0" dirty="0" smtClean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从实施效果来看，社会纠纷依法得到解决，公平正义得到切实维护和实现。</a:t>
            </a:r>
            <a:endParaRPr kumimoji="0" lang="zh-CN" altLang="en-US" sz="3200" i="0" u="none" strike="noStrike" cap="none" spc="0" normalizeH="0" baseline="0" dirty="0" smtClean="0">
              <a:ln>
                <a:noFill/>
              </a:ln>
              <a:solidFill>
                <a:srgbClr val="FFFFFF"/>
              </a:solidFill>
              <a:effectLst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295435" y="1153551"/>
            <a:ext cx="7886700" cy="8144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一、法治社会的内涵及其基本特征</a:t>
            </a:r>
            <a:endParaRPr kumimoji="0" lang="zh-CN" altLang="en-US" sz="360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89644" y="1996114"/>
            <a:ext cx="3573193" cy="5950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zh-CN" altLang="en-US" sz="3200" i="0" dirty="0" smtClean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（二）具体表现</a:t>
            </a:r>
            <a:endParaRPr kumimoji="0" lang="zh-CN" altLang="en-US" sz="3200" b="0" i="0" u="none" strike="noStrike" cap="none" spc="0" normalizeH="0" baseline="0" dirty="0" smtClean="0">
              <a:ln>
                <a:noFill/>
              </a:ln>
              <a:solidFill>
                <a:srgbClr val="EDEDEE"/>
              </a:solidFill>
              <a:effectLst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://fazhi.sdnews.com.cn/fztd/201807/W0201807024434500167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62397" y="1479254"/>
            <a:ext cx="3092115" cy="214902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534196" y="1419730"/>
            <a:ext cx="631487" cy="2072362"/>
          </a:xfrm>
          <a:prstGeom prst="rect">
            <a:avLst/>
          </a:prstGeom>
          <a:noFill/>
          <a:ln w="12700" cap="flat">
            <a:solidFill>
              <a:srgbClr val="FFFFFF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kumimoji="0" lang="zh-CN" altLang="en-US" sz="3200" b="0" i="0" u="none" strike="noStrike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家庭纠纷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889957" y="1483724"/>
            <a:ext cx="529639" cy="2072362"/>
          </a:xfrm>
          <a:prstGeom prst="rect">
            <a:avLst/>
          </a:prstGeom>
          <a:noFill/>
          <a:ln w="12700" cap="flat">
            <a:solidFill>
              <a:srgbClr val="FFFFFF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kumimoji="0" lang="zh-CN" altLang="en-US" sz="3200" b="0" i="0" u="none" strike="noStrike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房产纠纷</a:t>
            </a:r>
          </a:p>
        </p:txBody>
      </p:sp>
      <p:sp>
        <p:nvSpPr>
          <p:cNvPr id="6" name="矩形 5"/>
          <p:cNvSpPr/>
          <p:nvPr/>
        </p:nvSpPr>
        <p:spPr>
          <a:xfrm>
            <a:off x="2951748" y="894479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3200" i="0" dirty="0" smtClean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社会纠纷依法得到解决</a:t>
            </a:r>
            <a:endParaRPr lang="zh-CN" altLang="en-US" sz="3200" dirty="0"/>
          </a:p>
        </p:txBody>
      </p:sp>
      <p:pic>
        <p:nvPicPr>
          <p:cNvPr id="46086" name="Picture 6" descr="http://www.qz828.com/pic/0/10/14/04/10140477_9688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4429" y="1479253"/>
            <a:ext cx="3102635" cy="2149021"/>
          </a:xfrm>
          <a:prstGeom prst="rect">
            <a:avLst/>
          </a:prstGeom>
          <a:noFill/>
        </p:spPr>
      </p:pic>
      <p:pic>
        <p:nvPicPr>
          <p:cNvPr id="8" name="Picture 2" descr="http://5b0988e595225.cdn.sohucs.com/images/20180905/5d2986f7231d4c80a926947d2bd9e444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62397" y="3772653"/>
            <a:ext cx="3037511" cy="2068737"/>
          </a:xfrm>
          <a:prstGeom prst="rect">
            <a:avLst/>
          </a:prstGeom>
          <a:noFill/>
        </p:spPr>
      </p:pic>
      <p:pic>
        <p:nvPicPr>
          <p:cNvPr id="9" name="Picture 4" descr="https://timgsa.baidu.com/timg?image&amp;quality=80&amp;size=b9999_10000&amp;sec=1588664106528&amp;di=0896801e39402929b9f591d156bf393a&amp;imgtype=0&amp;src=http%3A%2F%2F5b0988e595225.cdn.sohucs.com%2Fimages%2F20171219%2F78de0cf77e7248e1bb58479ce90391ec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54428" y="3772652"/>
            <a:ext cx="3102635" cy="2068581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534196" y="3772653"/>
            <a:ext cx="631487" cy="2072362"/>
          </a:xfrm>
          <a:prstGeom prst="rect">
            <a:avLst/>
          </a:prstGeom>
          <a:noFill/>
          <a:ln w="12700" cap="flat">
            <a:solidFill>
              <a:srgbClr val="FFFFFF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zh-CN" altLang="en-US" sz="3200" i="0" dirty="0" smtClean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医疗</a:t>
            </a:r>
            <a:r>
              <a:rPr kumimoji="0" lang="zh-CN" altLang="en-US" sz="3200" b="0" i="0" u="none" strike="noStrike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纠纷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889957" y="3772653"/>
            <a:ext cx="529639" cy="2072362"/>
          </a:xfrm>
          <a:prstGeom prst="rect">
            <a:avLst/>
          </a:prstGeom>
          <a:noFill/>
          <a:ln w="12700" cap="flat">
            <a:solidFill>
              <a:srgbClr val="FFFFFF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zh-CN" altLang="en-US" sz="3200" i="0" dirty="0" smtClean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劳动</a:t>
            </a:r>
            <a:r>
              <a:rPr kumimoji="0" lang="zh-CN" altLang="en-US" sz="3200" b="0" i="0" u="none" strike="noStrike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纠纷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2309440" y="2885822"/>
            <a:ext cx="88281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i="0" dirty="0" smtClean="0">
                <a:solidFill>
                  <a:srgbClr val="FFFFFF"/>
                </a:solidFill>
                <a:effectLst/>
                <a:latin typeface="+mn-ea"/>
                <a:ea typeface="+mn-ea"/>
              </a:rPr>
              <a:t>    建设法治社会是一个艰巨的任务，需要进行全方位、长期性的努力。</a:t>
            </a:r>
            <a:endParaRPr lang="zh-CN" altLang="en-US" sz="3200" i="0" dirty="0">
              <a:solidFill>
                <a:srgbClr val="FFFFFF"/>
              </a:solidFill>
              <a:effectLst/>
              <a:latin typeface="+mn-ea"/>
              <a:ea typeface="+mn-ea"/>
            </a:endParaRPr>
          </a:p>
        </p:txBody>
      </p:sp>
      <p:sp>
        <p:nvSpPr>
          <p:cNvPr id="35" name="标题 1"/>
          <p:cNvSpPr txBox="1"/>
          <p:nvPr/>
        </p:nvSpPr>
        <p:spPr>
          <a:xfrm>
            <a:off x="1295435" y="1136189"/>
            <a:ext cx="7886700" cy="8144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二、建设法治社会的要求和具体任务</a:t>
            </a:r>
            <a:endParaRPr kumimoji="0" lang="zh-CN" altLang="en-US" sz="360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39788" y="2150116"/>
            <a:ext cx="5720507" cy="5950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kumimoji="0" lang="zh-CN" altLang="en-US" sz="3200" b="0" i="0" u="none" strike="noStrike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ea"/>
                <a:ea typeface="+mn-ea"/>
                <a:sym typeface="Hoefler Text"/>
              </a:rPr>
              <a:t>（一）</a:t>
            </a:r>
            <a:r>
              <a:rPr lang="zh-CN" altLang="en-US" sz="3200" i="0" kern="1200" dirty="0" smtClean="0">
                <a:solidFill>
                  <a:srgbClr val="FFFFFF"/>
                </a:solidFill>
                <a:effectLst/>
                <a:latin typeface="+mn-ea"/>
                <a:ea typeface="+mn-ea"/>
              </a:rPr>
              <a:t>建设法治社会的要求</a:t>
            </a:r>
            <a:endParaRPr kumimoji="0" lang="zh-CN" altLang="en-US" sz="3200" b="0" i="0" u="none" strike="noStrike" cap="none" spc="0" normalizeH="0" baseline="0" dirty="0" smtClean="0">
              <a:ln>
                <a:noFill/>
              </a:ln>
              <a:solidFill>
                <a:srgbClr val="FFFFFF"/>
              </a:solidFill>
              <a:effectLst/>
              <a:uFillTx/>
              <a:latin typeface="+mn-ea"/>
              <a:ea typeface="+mn-ea"/>
              <a:sym typeface="Hoefler Text"/>
            </a:endParaRP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11246" y="2115526"/>
            <a:ext cx="10240073" cy="84125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200" i="0" dirty="0" smtClean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i="0" dirty="0" smtClean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深入开展法治宣传教育，推动全社会树立法治意识。</a:t>
            </a:r>
            <a:endParaRPr kumimoji="0" lang="zh-CN" altLang="en-US" sz="3200" b="0" i="0" u="none" strike="noStrike" cap="none" spc="0" normalizeH="0" baseline="0" dirty="0" smtClean="0">
              <a:ln>
                <a:noFill/>
              </a:ln>
              <a:solidFill>
                <a:srgbClr val="FFFFFF"/>
              </a:solidFill>
              <a:effectLst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58509" y="2834217"/>
            <a:ext cx="4642339" cy="35483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>
              <a:lnSpc>
                <a:spcPct val="150000"/>
              </a:lnSpc>
              <a:buFont typeface="Wingdings" panose="05000000000000000000" pitchFamily="2" charset="2"/>
            </a:pPr>
            <a:r>
              <a:rPr lang="zh-CN" altLang="en-US" sz="3200" i="0" dirty="0" smtClean="0">
                <a:solidFill>
                  <a:srgbClr val="EDEDEE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法治精神</a:t>
            </a:r>
            <a:endParaRPr lang="en-US" altLang="zh-CN" sz="3200" i="0" dirty="0" smtClean="0">
              <a:solidFill>
                <a:srgbClr val="EDEDEE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50000"/>
              </a:lnSpc>
              <a:buFont typeface="Wingdings" panose="05000000000000000000" pitchFamily="2" charset="2"/>
            </a:pPr>
            <a:r>
              <a:rPr lang="zh-CN" altLang="en-US" sz="3200" i="0" dirty="0" smtClean="0">
                <a:solidFill>
                  <a:srgbClr val="EDEDEE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法治文化</a:t>
            </a:r>
            <a:endParaRPr lang="en-US" altLang="zh-CN" sz="3200" i="0" dirty="0" smtClean="0">
              <a:solidFill>
                <a:srgbClr val="EDEDEE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50000"/>
              </a:lnSpc>
              <a:buFont typeface="Wingdings" panose="05000000000000000000" pitchFamily="2" charset="2"/>
            </a:pPr>
            <a:r>
              <a:rPr lang="zh-CN" altLang="en-US" sz="3200" i="0" dirty="0" smtClean="0">
                <a:solidFill>
                  <a:srgbClr val="EDEDEE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法治宣传</a:t>
            </a:r>
            <a:endParaRPr lang="en-US" altLang="zh-CN" sz="3200" i="0" dirty="0" smtClean="0">
              <a:solidFill>
                <a:srgbClr val="EDEDEE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50000"/>
              </a:lnSpc>
              <a:buFont typeface="Wingdings" panose="05000000000000000000" pitchFamily="2" charset="2"/>
            </a:pPr>
            <a:r>
              <a:rPr lang="zh-CN" altLang="en-US" sz="3200" i="0" dirty="0" smtClean="0">
                <a:solidFill>
                  <a:srgbClr val="EDEDEE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法治观念</a:t>
            </a: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</a:pPr>
            <a:endParaRPr kumimoji="0" lang="zh-CN" altLang="en-US" sz="3200" b="0" i="0" u="none" strike="noStrike" cap="none" spc="0" normalizeH="0" baseline="0" dirty="0" smtClean="0">
              <a:ln>
                <a:noFill/>
              </a:ln>
              <a:solidFill>
                <a:srgbClr val="EDEDEE"/>
              </a:solidFill>
              <a:effectLst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1078" y="1379913"/>
            <a:ext cx="6235876" cy="5950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kumimoji="0" lang="zh-CN" altLang="en-US" sz="3200" b="0" i="0" u="none" strike="noStrike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ea"/>
                <a:ea typeface="+mn-ea"/>
                <a:sym typeface="Hoefler Text"/>
              </a:rPr>
              <a:t>（二）</a:t>
            </a:r>
            <a:r>
              <a:rPr lang="zh-CN" altLang="en-US" sz="3200" i="0" kern="1200" dirty="0" smtClean="0">
                <a:solidFill>
                  <a:srgbClr val="FFFFFF"/>
                </a:solidFill>
                <a:effectLst/>
                <a:latin typeface="+mn-ea"/>
                <a:ea typeface="+mn-ea"/>
              </a:rPr>
              <a:t>建设法治社会的具体任务</a:t>
            </a:r>
            <a:endParaRPr kumimoji="0" lang="zh-CN" altLang="en-US" sz="3200" b="0" i="0" u="none" strike="noStrike" cap="none" spc="0" normalizeH="0" baseline="0" dirty="0" smtClean="0">
              <a:ln>
                <a:noFill/>
              </a:ln>
              <a:solidFill>
                <a:srgbClr val="FFFFFF"/>
              </a:solidFill>
              <a:effectLst/>
              <a:uFillTx/>
              <a:latin typeface="+mn-ea"/>
              <a:ea typeface="+mn-ea"/>
              <a:sym typeface="Hoefler Tex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77769" y="4752867"/>
            <a:ext cx="50131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zh-CN" sz="2400" i="0" dirty="0" smtClean="0">
                <a:solidFill>
                  <a:srgbClr val="FFFFFF"/>
                </a:solidFill>
                <a:effectLst/>
                <a:latin typeface="+mn-ea"/>
                <a:ea typeface="+mn-ea"/>
              </a:rPr>
              <a:t>310</a:t>
            </a:r>
            <a:r>
              <a:rPr lang="zh-CN" altLang="en-US" sz="2400" i="0" dirty="0" smtClean="0">
                <a:solidFill>
                  <a:srgbClr val="FFFFFF"/>
                </a:solidFill>
                <a:effectLst/>
                <a:latin typeface="+mn-ea"/>
                <a:ea typeface="+mn-ea"/>
              </a:rPr>
              <a:t>余张照片讲述宪法发展历程</a:t>
            </a:r>
            <a:endParaRPr lang="zh-CN" altLang="en-US" sz="2400" i="0" dirty="0">
              <a:solidFill>
                <a:srgbClr val="FFFFFF"/>
              </a:solidFill>
              <a:effectLst/>
              <a:latin typeface="+mn-ea"/>
              <a:ea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70273" y="909128"/>
            <a:ext cx="9601196" cy="6565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zh-CN" altLang="en-US" sz="3600" i="0" dirty="0" smtClean="0">
                <a:solidFill>
                  <a:srgbClr val="FFFFFF"/>
                </a:solidFill>
                <a:effectLst/>
                <a:latin typeface="+mn-ea"/>
                <a:ea typeface="+mn-ea"/>
              </a:rPr>
              <a:t>北京开展国家宪法日暨宪法宣传周活动</a:t>
            </a:r>
            <a:endParaRPr kumimoji="0" lang="zh-CN" altLang="en-US" sz="3600" b="0" i="0" u="none" strike="noStrike" cap="none" spc="0" normalizeH="0" baseline="0" dirty="0" smtClean="0">
              <a:ln>
                <a:noFill/>
              </a:ln>
              <a:solidFill>
                <a:srgbClr val="FFFFFF"/>
              </a:solidFill>
              <a:effectLst/>
              <a:uFillTx/>
              <a:latin typeface="+mn-ea"/>
              <a:ea typeface="+mn-ea"/>
              <a:sym typeface="Hoefler Text"/>
            </a:endParaRPr>
          </a:p>
        </p:txBody>
      </p:sp>
      <p:pic>
        <p:nvPicPr>
          <p:cNvPr id="4" name="图片 3" descr="宣传周活动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07964" y="1727125"/>
            <a:ext cx="4043132" cy="2957753"/>
          </a:xfrm>
          <a:prstGeom prst="rect">
            <a:avLst/>
          </a:prstGeom>
        </p:spPr>
      </p:pic>
      <p:pic>
        <p:nvPicPr>
          <p:cNvPr id="19458" name="Picture 2" descr="http://www.people.com.cn/mediafile/pic/20191205/97/180029695671345727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74359" y="1727125"/>
            <a:ext cx="4780543" cy="295775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696249" y="4752867"/>
            <a:ext cx="3193704" cy="47192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zh-CN" altLang="en-US" sz="2400" i="0" dirty="0" smtClean="0">
                <a:solidFill>
                  <a:srgbClr val="EDEDEE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宪法晨读活动</a:t>
            </a:r>
            <a:endParaRPr kumimoji="0" lang="zh-CN" altLang="en-US" sz="2400" b="0" i="0" u="none" strike="noStrike" cap="none" spc="0" normalizeH="0" baseline="0" dirty="0" smtClean="0">
              <a:ln>
                <a:noFill/>
              </a:ln>
              <a:solidFill>
                <a:srgbClr val="EDEDEE"/>
              </a:solidFill>
              <a:effectLst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73708" y="5314476"/>
            <a:ext cx="7488000" cy="53347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spc="0" normalizeH="0" baseline="0" dirty="0" smtClean="0">
                <a:ln>
                  <a:noFill/>
                </a:ln>
                <a:solidFill>
                  <a:srgbClr val="EDEDEE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思考：从小学开始诵读宪法的意义是什么？</a:t>
            </a:r>
          </a:p>
        </p:txBody>
      </p:sp>
      <p:pic>
        <p:nvPicPr>
          <p:cNvPr id="3" name="1.诵读宪法.avi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2173708" y="825193"/>
            <a:ext cx="7980947" cy="4489283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6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73709" y="1023582"/>
            <a:ext cx="7843748" cy="430477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73708" y="5314476"/>
            <a:ext cx="7488000" cy="53347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spc="0" normalizeH="0" baseline="0" dirty="0" smtClean="0">
                <a:ln>
                  <a:noFill/>
                </a:ln>
                <a:solidFill>
                  <a:srgbClr val="EDEDEE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思考：从小学开始诵读宪法的意义是什么？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1"/>
          <p:cNvGrpSpPr/>
          <p:nvPr/>
        </p:nvGrpSpPr>
        <p:grpSpPr bwMode="auto">
          <a:xfrm rot="18754161">
            <a:off x="2638604" y="3198178"/>
            <a:ext cx="1429820" cy="1568041"/>
            <a:chOff x="0" y="0"/>
            <a:chExt cx="3926934" cy="4352253"/>
          </a:xfrm>
        </p:grpSpPr>
        <p:sp>
          <p:nvSpPr>
            <p:cNvPr id="23" name="等腰三角形 22"/>
            <p:cNvSpPr>
              <a:spLocks noChangeArrowheads="1"/>
            </p:cNvSpPr>
            <p:nvPr/>
          </p:nvSpPr>
          <p:spPr bwMode="auto">
            <a:xfrm rot="-4373613">
              <a:off x="-268014" y="268014"/>
              <a:ext cx="3886200" cy="3350172"/>
            </a:xfrm>
            <a:prstGeom prst="triangle">
              <a:avLst>
                <a:gd name="adj" fmla="val 50000"/>
              </a:avLst>
            </a:prstGeom>
            <a:noFill/>
            <a:ln w="19050">
              <a:solidFill>
                <a:srgbClr val="FFFF00"/>
              </a:solidFill>
              <a:miter lim="800000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+mn-ea"/>
                <a:ea typeface="+mn-ea"/>
              </a:endParaRPr>
            </a:p>
          </p:txBody>
        </p:sp>
        <p:sp>
          <p:nvSpPr>
            <p:cNvPr id="24" name="等腰三角形 23"/>
            <p:cNvSpPr>
              <a:spLocks noChangeArrowheads="1"/>
            </p:cNvSpPr>
            <p:nvPr/>
          </p:nvSpPr>
          <p:spPr bwMode="auto">
            <a:xfrm rot="17207301">
              <a:off x="89076" y="556103"/>
              <a:ext cx="3395951" cy="2836093"/>
            </a:xfrm>
            <a:prstGeom prst="triangle">
              <a:avLst>
                <a:gd name="adj" fmla="val 50000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+mn-ea"/>
                <a:ea typeface="+mn-ea"/>
              </a:endParaRPr>
            </a:p>
          </p:txBody>
        </p:sp>
        <p:sp>
          <p:nvSpPr>
            <p:cNvPr id="25" name="椭圆 24"/>
            <p:cNvSpPr>
              <a:spLocks noChangeArrowheads="1"/>
            </p:cNvSpPr>
            <p:nvPr/>
          </p:nvSpPr>
          <p:spPr bwMode="auto">
            <a:xfrm>
              <a:off x="25197" y="1363044"/>
              <a:ext cx="228600" cy="2286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+mn-ea"/>
                <a:ea typeface="+mn-ea"/>
              </a:endParaRPr>
            </a:p>
          </p:txBody>
        </p:sp>
        <p:sp>
          <p:nvSpPr>
            <p:cNvPr id="26" name="椭圆 25"/>
            <p:cNvSpPr>
              <a:spLocks noChangeArrowheads="1"/>
            </p:cNvSpPr>
            <p:nvPr/>
          </p:nvSpPr>
          <p:spPr bwMode="auto">
            <a:xfrm>
              <a:off x="2577897" y="4123653"/>
              <a:ext cx="228600" cy="2286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+mn-ea"/>
                <a:ea typeface="+mn-ea"/>
              </a:endParaRPr>
            </a:p>
          </p:txBody>
        </p:sp>
        <p:sp>
          <p:nvSpPr>
            <p:cNvPr id="27" name="椭圆 26"/>
            <p:cNvSpPr>
              <a:spLocks noChangeArrowheads="1"/>
            </p:cNvSpPr>
            <p:nvPr/>
          </p:nvSpPr>
          <p:spPr bwMode="auto">
            <a:xfrm>
              <a:off x="3698334" y="500199"/>
              <a:ext cx="228600" cy="2286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ea"/>
                <a:ea typeface="+mn-ea"/>
              </a:endParaRPr>
            </a:p>
          </p:txBody>
        </p:sp>
      </p:grpSp>
      <p:sp>
        <p:nvSpPr>
          <p:cNvPr id="28" name="文本框 2"/>
          <p:cNvSpPr txBox="1"/>
          <p:nvPr/>
        </p:nvSpPr>
        <p:spPr>
          <a:xfrm>
            <a:off x="2543214" y="2121884"/>
            <a:ext cx="16209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法治国</a:t>
            </a:r>
            <a:r>
              <a:rPr kumimoji="0" lang="zh-CN" alt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家</a:t>
            </a:r>
            <a:endParaRPr kumimoji="0" lang="en-US" altLang="zh-CN" sz="280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（目标）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9" name="文本框 26"/>
          <p:cNvSpPr txBox="1"/>
          <p:nvPr/>
        </p:nvSpPr>
        <p:spPr>
          <a:xfrm>
            <a:off x="996724" y="3741489"/>
            <a:ext cx="16209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法治政</a:t>
            </a:r>
            <a:r>
              <a:rPr kumimoji="0" lang="zh-CN" alt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府</a:t>
            </a:r>
            <a:endParaRPr kumimoji="0" lang="en-US" altLang="zh-CN" sz="280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（主体）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0" name="文本框 27"/>
          <p:cNvSpPr txBox="1"/>
          <p:nvPr/>
        </p:nvSpPr>
        <p:spPr>
          <a:xfrm>
            <a:off x="3912329" y="3722454"/>
            <a:ext cx="413446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法治社</a:t>
            </a:r>
            <a:r>
              <a:rPr kumimoji="0" lang="zh-CN" alt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会</a:t>
            </a:r>
            <a:endParaRPr kumimoji="0" lang="en-US" altLang="zh-CN" sz="280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ea"/>
                <a:cs typeface="+mn-cs"/>
              </a:rPr>
              <a:t>（重要基础和基本前提）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238437" y="3075991"/>
            <a:ext cx="32996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i="0" dirty="0" smtClean="0">
                <a:solidFill>
                  <a:srgbClr val="FFFFFF"/>
                </a:solidFill>
                <a:effectLst/>
                <a:latin typeface="+mn-ea"/>
                <a:ea typeface="+mn-ea"/>
              </a:rPr>
              <a:t>提供坚实的思想</a:t>
            </a:r>
            <a:r>
              <a:rPr kumimoji="0" lang="zh-CN" altLang="en-US" sz="240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ea typeface="+mn-ea"/>
              </a:rPr>
              <a:t>基础</a:t>
            </a:r>
            <a:endParaRPr kumimoji="0" lang="zh-CN" altLang="en-US" sz="240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261448" y="3761388"/>
            <a:ext cx="32766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ea typeface="+mn-ea"/>
              </a:rPr>
              <a:t>提供广泛的社会基础</a:t>
            </a:r>
            <a:endParaRPr kumimoji="0" lang="zh-CN" altLang="en-US" sz="240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267205" y="4402928"/>
            <a:ext cx="32708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ea typeface="+mn-ea"/>
              </a:rPr>
              <a:t>打牢群众基础</a:t>
            </a:r>
            <a:endParaRPr kumimoji="0" lang="zh-CN" altLang="en-US" sz="240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20" name="标题 1"/>
          <p:cNvSpPr txBox="1"/>
          <p:nvPr/>
        </p:nvSpPr>
        <p:spPr>
          <a:xfrm>
            <a:off x="1976944" y="999250"/>
            <a:ext cx="8698524" cy="8144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l" defTabSz="685800" hangingPunct="1">
              <a:defRPr/>
            </a:pPr>
            <a:r>
              <a:rPr lang="zh-CN" altLang="en-US" sz="3600" i="0" kern="1200" dirty="0" smtClean="0">
                <a:solidFill>
                  <a:srgbClr val="FFFF00"/>
                </a:solidFill>
                <a:effectLst/>
                <a:latin typeface="+mn-ea"/>
                <a:ea typeface="+mn-ea"/>
                <a:cs typeface="+mj-cs"/>
              </a:rPr>
              <a:t>法治社会在法治中国建设中的地位和作用</a:t>
            </a:r>
            <a:endParaRPr kumimoji="0" lang="zh-CN" altLang="en-US" sz="360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8046795" y="3323791"/>
            <a:ext cx="225960" cy="1570396"/>
            <a:chOff x="8046795" y="3323791"/>
            <a:chExt cx="225960" cy="1570396"/>
          </a:xfrm>
          <a:solidFill>
            <a:srgbClr val="FFFFFF"/>
          </a:solidFill>
        </p:grpSpPr>
        <p:cxnSp>
          <p:nvCxnSpPr>
            <p:cNvPr id="21" name="直接连接符 20"/>
            <p:cNvCxnSpPr/>
            <p:nvPr/>
          </p:nvCxnSpPr>
          <p:spPr>
            <a:xfrm rot="5400000">
              <a:off x="7327589" y="4111593"/>
              <a:ext cx="1440000" cy="1588"/>
            </a:xfrm>
            <a:prstGeom prst="line">
              <a:avLst/>
            </a:prstGeom>
            <a:grpFill/>
            <a:ln w="38100" cap="flat">
              <a:solidFill>
                <a:srgbClr val="FFFFFF"/>
              </a:solidFill>
              <a:prstDash val="solid"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sp>
          <p:nvSpPr>
            <p:cNvPr id="22" name="右箭头 21"/>
            <p:cNvSpPr/>
            <p:nvPr/>
          </p:nvSpPr>
          <p:spPr>
            <a:xfrm>
              <a:off x="8046795" y="3323791"/>
              <a:ext cx="220410" cy="201596"/>
            </a:xfrm>
            <a:prstGeom prst="rightArrow">
              <a:avLst/>
            </a:prstGeom>
            <a:grpFill/>
            <a:ln w="12700" cap="flat">
              <a:solidFill>
                <a:srgbClr val="FFFFFF"/>
              </a:solidFill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4400" b="0" i="0" u="none" strike="noStrike" cap="none" spc="0" normalizeH="0" baseline="0">
                <a:ln>
                  <a:noFill/>
                </a:ln>
                <a:solidFill>
                  <a:srgbClr val="F3F1DF"/>
                </a:solidFill>
                <a:effectLst/>
                <a:uFillTx/>
                <a:latin typeface="+mn-lt"/>
                <a:ea typeface="+mn-ea"/>
                <a:cs typeface="+mn-cs"/>
                <a:sym typeface="Helvetica Neue" panose="02000503000000020004"/>
              </a:endParaRPr>
            </a:p>
          </p:txBody>
        </p:sp>
        <p:sp>
          <p:nvSpPr>
            <p:cNvPr id="38" name="右箭头 37"/>
            <p:cNvSpPr/>
            <p:nvPr/>
          </p:nvSpPr>
          <p:spPr>
            <a:xfrm>
              <a:off x="8049570" y="4008191"/>
              <a:ext cx="220410" cy="201596"/>
            </a:xfrm>
            <a:prstGeom prst="rightArrow">
              <a:avLst/>
            </a:prstGeom>
            <a:grpFill/>
            <a:ln w="12700" cap="flat">
              <a:solidFill>
                <a:srgbClr val="FFFFFF"/>
              </a:solidFill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4400" b="0" i="0" u="none" strike="noStrike" cap="none" spc="0" normalizeH="0" baseline="0">
                <a:ln>
                  <a:noFill/>
                </a:ln>
                <a:solidFill>
                  <a:srgbClr val="F3F1DF"/>
                </a:solidFill>
                <a:effectLst/>
                <a:uFillTx/>
                <a:latin typeface="+mn-lt"/>
                <a:ea typeface="+mn-ea"/>
                <a:cs typeface="+mn-cs"/>
                <a:sym typeface="Helvetica Neue" panose="02000503000000020004"/>
              </a:endParaRPr>
            </a:p>
          </p:txBody>
        </p:sp>
        <p:sp>
          <p:nvSpPr>
            <p:cNvPr id="39" name="右箭头 38"/>
            <p:cNvSpPr/>
            <p:nvPr/>
          </p:nvSpPr>
          <p:spPr>
            <a:xfrm>
              <a:off x="8052345" y="4692591"/>
              <a:ext cx="220410" cy="201596"/>
            </a:xfrm>
            <a:prstGeom prst="rightArrow">
              <a:avLst/>
            </a:prstGeom>
            <a:grpFill/>
            <a:ln w="12700" cap="flat">
              <a:solidFill>
                <a:srgbClr val="FFFFFF"/>
              </a:solidFill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4400" b="0" i="0" u="none" strike="noStrike" cap="none" spc="0" normalizeH="0" baseline="0">
                <a:ln>
                  <a:noFill/>
                </a:ln>
                <a:solidFill>
                  <a:srgbClr val="F3F1DF"/>
                </a:solidFill>
                <a:effectLst/>
                <a:uFillTx/>
                <a:latin typeface="+mn-lt"/>
                <a:ea typeface="+mn-ea"/>
                <a:cs typeface="+mn-cs"/>
                <a:sym typeface="Helvetica Neue" panose="02000503000000020004"/>
              </a:endParaRPr>
            </a:p>
          </p:txBody>
        </p:sp>
      </p:grp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72909" y="1768863"/>
            <a:ext cx="5906816" cy="84125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200" i="0" dirty="0" smtClean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i="0" dirty="0" smtClean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提高社会治理法治化水平。</a:t>
            </a:r>
            <a:endParaRPr lang="en-US" altLang="zh-CN" sz="3200" i="0" dirty="0" smtClean="0">
              <a:solidFill>
                <a:srgbClr val="FFFF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63717" y="1077089"/>
            <a:ext cx="6328692" cy="5950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kumimoji="0" lang="zh-CN" altLang="en-US" sz="3200" b="0" i="0" u="none" strike="noStrike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ea"/>
                <a:ea typeface="+mn-ea"/>
                <a:sym typeface="Hoefler Text"/>
              </a:rPr>
              <a:t>（二）</a:t>
            </a:r>
            <a:r>
              <a:rPr lang="zh-CN" altLang="en-US" sz="3200" i="0" kern="1200" dirty="0" smtClean="0">
                <a:solidFill>
                  <a:srgbClr val="FFFFFF"/>
                </a:solidFill>
                <a:effectLst/>
                <a:latin typeface="+mn-ea"/>
                <a:ea typeface="+mn-ea"/>
              </a:rPr>
              <a:t>建设法治社会的具体任务</a:t>
            </a:r>
            <a:endParaRPr kumimoji="0" lang="zh-CN" altLang="en-US" sz="3200" b="0" i="0" u="none" strike="noStrike" cap="none" spc="0" normalizeH="0" baseline="0" dirty="0" smtClean="0">
              <a:ln>
                <a:noFill/>
              </a:ln>
              <a:solidFill>
                <a:srgbClr val="FFFFFF"/>
              </a:solidFill>
              <a:effectLst/>
              <a:uFillTx/>
              <a:latin typeface="+mn-ea"/>
              <a:ea typeface="+mn-ea"/>
              <a:sym typeface="Hoefler Tex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72909" y="1768863"/>
            <a:ext cx="5906816" cy="84125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200" i="0" dirty="0" smtClean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i="0" dirty="0" smtClean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提高社会治理法治化水平。</a:t>
            </a:r>
            <a:endParaRPr lang="en-US" altLang="zh-CN" sz="3200" i="0" dirty="0" smtClean="0">
              <a:solidFill>
                <a:srgbClr val="FFFF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23645" y="2641713"/>
            <a:ext cx="2366211" cy="1578610"/>
          </a:xfrm>
          <a:prstGeom prst="rect">
            <a:avLst/>
          </a:prstGeom>
          <a:noFill/>
          <a:ln w="12700" cap="flat">
            <a:solidFill>
              <a:srgbClr val="FFFFFF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>
              <a:lnSpc>
                <a:spcPct val="150000"/>
              </a:lnSpc>
              <a:buFont typeface="Wingdings" panose="05000000000000000000" pitchFamily="2" charset="2"/>
            </a:pPr>
            <a:r>
              <a:rPr lang="en-US" altLang="zh-CN" sz="3200" i="0" dirty="0" smtClean="0">
                <a:solidFill>
                  <a:srgbClr val="EDEDEE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i="0" dirty="0" smtClean="0">
                <a:solidFill>
                  <a:srgbClr val="EDEDEE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市民公约</a:t>
            </a:r>
            <a:endParaRPr lang="en-US" altLang="zh-CN" sz="3200" i="0" dirty="0" smtClean="0">
              <a:solidFill>
                <a:srgbClr val="EDEDEE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50000"/>
              </a:lnSpc>
              <a:buFont typeface="Wingdings" panose="05000000000000000000" pitchFamily="2" charset="2"/>
            </a:pPr>
            <a:r>
              <a:rPr lang="zh-CN" altLang="en-US" sz="3200" i="0" dirty="0" smtClean="0">
                <a:solidFill>
                  <a:srgbClr val="EDEDEE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乡规民约</a:t>
            </a:r>
            <a:endParaRPr lang="en-US" altLang="zh-CN" sz="3200" i="0" dirty="0" smtClean="0">
              <a:solidFill>
                <a:srgbClr val="EDEDEE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63717" y="1077089"/>
            <a:ext cx="6328692" cy="5950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kumimoji="0" lang="zh-CN" altLang="en-US" sz="3200" b="0" i="0" u="none" strike="noStrike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ea"/>
                <a:ea typeface="+mn-ea"/>
                <a:sym typeface="Hoefler Text"/>
              </a:rPr>
              <a:t>（二）</a:t>
            </a:r>
            <a:r>
              <a:rPr lang="zh-CN" altLang="en-US" sz="3200" i="0" kern="1200" dirty="0" smtClean="0">
                <a:solidFill>
                  <a:srgbClr val="FFFFFF"/>
                </a:solidFill>
                <a:effectLst/>
                <a:latin typeface="+mn-ea"/>
                <a:ea typeface="+mn-ea"/>
              </a:rPr>
              <a:t>建设法治社会的具体任务</a:t>
            </a:r>
            <a:endParaRPr kumimoji="0" lang="zh-CN" altLang="en-US" sz="3200" b="0" i="0" u="none" strike="noStrike" cap="none" spc="0" normalizeH="0" baseline="0" dirty="0" smtClean="0">
              <a:ln>
                <a:noFill/>
              </a:ln>
              <a:solidFill>
                <a:srgbClr val="FFFFFF"/>
              </a:solidFill>
              <a:effectLst/>
              <a:uFillTx/>
              <a:latin typeface="+mn-ea"/>
              <a:ea typeface="+mn-ea"/>
              <a:sym typeface="Hoefler Tex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41351" y="3019353"/>
            <a:ext cx="2202838" cy="840105"/>
          </a:xfrm>
          <a:prstGeom prst="rect">
            <a:avLst/>
          </a:prstGeom>
          <a:noFill/>
          <a:ln w="12700" cap="flat">
            <a:solidFill>
              <a:srgbClr val="FFFFFF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defTabSz="8255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</a:pPr>
            <a:r>
              <a:rPr kumimoji="0" lang="zh-CN" altLang="en-US" sz="3200" b="0" i="0" u="none" strike="noStrike" cap="none" spc="0" normalizeH="0" baseline="0" dirty="0" smtClean="0">
                <a:ln>
                  <a:noFill/>
                </a:ln>
                <a:solidFill>
                  <a:srgbClr val="EDEDEE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基层组织</a:t>
            </a:r>
            <a:endParaRPr kumimoji="0" lang="en-US" altLang="zh-CN" sz="3200" b="0" i="0" u="none" strike="noStrike" cap="none" spc="0" normalizeH="0" baseline="0" dirty="0" smtClean="0">
              <a:ln>
                <a:noFill/>
              </a:ln>
              <a:solidFill>
                <a:srgbClr val="EDEDEE"/>
              </a:solidFill>
              <a:effectLst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41575" y="4726305"/>
            <a:ext cx="2202180" cy="829945"/>
          </a:xfrm>
          <a:prstGeom prst="rect">
            <a:avLst/>
          </a:prstGeom>
          <a:ln>
            <a:solidFill>
              <a:srgbClr val="FFFFFF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3200" i="0" dirty="0" smtClean="0">
                <a:solidFill>
                  <a:srgbClr val="EDEDEE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部门行业</a:t>
            </a:r>
          </a:p>
        </p:txBody>
      </p:sp>
      <p:sp>
        <p:nvSpPr>
          <p:cNvPr id="8" name="矩形 7"/>
          <p:cNvSpPr/>
          <p:nvPr/>
        </p:nvSpPr>
        <p:spPr>
          <a:xfrm>
            <a:off x="6023646" y="4326673"/>
            <a:ext cx="2366211" cy="1568450"/>
          </a:xfrm>
          <a:prstGeom prst="rect">
            <a:avLst/>
          </a:prstGeom>
          <a:ln>
            <a:solidFill>
              <a:srgbClr val="FFFFFF"/>
            </a:solidFill>
          </a:ln>
        </p:spPr>
        <p:txBody>
          <a:bodyPr wrap="square">
            <a:spAutoFit/>
          </a:bodyPr>
          <a:lstStyle/>
          <a:p>
            <a:pPr lvl="0" algn="l">
              <a:lnSpc>
                <a:spcPct val="150000"/>
              </a:lnSpc>
              <a:buFont typeface="Wingdings" panose="05000000000000000000" pitchFamily="2" charset="2"/>
            </a:pPr>
            <a:r>
              <a:rPr lang="en-US" altLang="zh-CN" sz="3200" i="0" dirty="0" smtClean="0">
                <a:solidFill>
                  <a:srgbClr val="EDEDEE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i="0" dirty="0" smtClean="0">
                <a:solidFill>
                  <a:srgbClr val="EDEDEE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行业规章</a:t>
            </a:r>
            <a:endParaRPr lang="en-US" altLang="zh-CN" sz="3200" i="0" dirty="0" smtClean="0">
              <a:solidFill>
                <a:srgbClr val="EDEDEE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l">
              <a:lnSpc>
                <a:spcPct val="150000"/>
              </a:lnSpc>
              <a:buFont typeface="Wingdings" panose="05000000000000000000" pitchFamily="2" charset="2"/>
            </a:pPr>
            <a:r>
              <a:rPr lang="zh-CN" altLang="en-US" sz="3200" i="0" dirty="0" smtClean="0">
                <a:solidFill>
                  <a:srgbClr val="EDEDEE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团体章程</a:t>
            </a:r>
          </a:p>
        </p:txBody>
      </p:sp>
      <p:cxnSp>
        <p:nvCxnSpPr>
          <p:cNvPr id="10" name="直接连接符 9"/>
          <p:cNvCxnSpPr>
            <a:stCxn id="6" idx="3"/>
            <a:endCxn id="4" idx="1"/>
          </p:cNvCxnSpPr>
          <p:nvPr/>
        </p:nvCxnSpPr>
        <p:spPr>
          <a:xfrm flipV="1">
            <a:off x="4644189" y="3431150"/>
            <a:ext cx="1379220" cy="8890"/>
          </a:xfrm>
          <a:prstGeom prst="line">
            <a:avLst/>
          </a:prstGeom>
          <a:noFill/>
          <a:ln w="28575" cap="flat">
            <a:solidFill>
              <a:srgbClr val="FFFFFF"/>
            </a:solidFill>
            <a:prstDash val="solid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2" name="直接连接符 11"/>
          <p:cNvCxnSpPr/>
          <p:nvPr/>
        </p:nvCxnSpPr>
        <p:spPr>
          <a:xfrm flipV="1">
            <a:off x="4644190" y="5141128"/>
            <a:ext cx="1379456" cy="8387"/>
          </a:xfrm>
          <a:prstGeom prst="line">
            <a:avLst/>
          </a:prstGeom>
          <a:noFill/>
          <a:ln w="28575" cap="flat">
            <a:solidFill>
              <a:srgbClr val="FFFFFF"/>
            </a:solidFill>
            <a:prstDash val="solid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92739" y="1729630"/>
            <a:ext cx="5219700" cy="322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742819" y="5078920"/>
            <a:ext cx="5738061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 eaLnBrk="0" hangingPunct="0"/>
            <a:r>
              <a:rPr lang="en-US" altLang="zh-CN" sz="2400" i="0" dirty="0" smtClean="0">
                <a:solidFill>
                  <a:srgbClr val="FFFFFF"/>
                </a:solidFill>
                <a:effectLst/>
                <a:latin typeface="+mn-ea"/>
                <a:ea typeface="+mn-ea"/>
              </a:rPr>
              <a:t>    </a:t>
            </a:r>
            <a:r>
              <a:rPr lang="zh-CN" altLang="en-US" sz="2400" i="0" dirty="0" smtClean="0">
                <a:solidFill>
                  <a:srgbClr val="FFFFFF"/>
                </a:solidFill>
                <a:effectLst/>
                <a:latin typeface="+mn-ea"/>
                <a:ea typeface="+mn-ea"/>
              </a:rPr>
              <a:t>环物会</a:t>
            </a:r>
            <a:r>
              <a:rPr lang="zh-CN" altLang="en-US" sz="2400" i="0" dirty="0">
                <a:solidFill>
                  <a:srgbClr val="FFFFFF"/>
                </a:solidFill>
                <a:effectLst/>
                <a:latin typeface="+mn-ea"/>
                <a:ea typeface="+mn-ea"/>
              </a:rPr>
              <a:t>邀请业主、物业公司、相关部门等围绕居民关心事宜进行</a:t>
            </a:r>
            <a:r>
              <a:rPr lang="zh-CN" altLang="en-US" sz="2400" i="0" dirty="0" smtClean="0">
                <a:solidFill>
                  <a:srgbClr val="FFFFFF"/>
                </a:solidFill>
                <a:effectLst/>
                <a:latin typeface="+mn-ea"/>
                <a:ea typeface="+mn-ea"/>
              </a:rPr>
              <a:t>协商。</a:t>
            </a:r>
            <a:endParaRPr lang="zh-CN" altLang="en-US" sz="2400" i="0" dirty="0">
              <a:solidFill>
                <a:srgbClr val="FFFFFF"/>
              </a:solidFill>
              <a:effectLst/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42819" y="1034716"/>
            <a:ext cx="5738061" cy="5950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zh-CN" altLang="en-US" sz="3200" i="0" dirty="0" smtClean="0">
                <a:solidFill>
                  <a:srgbClr val="FFFF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“环物会”破解物业管理难题</a:t>
            </a:r>
            <a:endParaRPr kumimoji="0" lang="zh-CN" altLang="en-US" sz="3200" b="0" i="0" u="none" strike="noStrike" cap="none" spc="0" normalizeH="0" baseline="0" dirty="0" smtClean="0">
              <a:ln>
                <a:noFill/>
              </a:ln>
              <a:solidFill>
                <a:srgbClr val="FFFF00"/>
              </a:solidFill>
              <a:effectLst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36452" y="914401"/>
            <a:ext cx="2202838" cy="841256"/>
          </a:xfrm>
          <a:prstGeom prst="rect">
            <a:avLst/>
          </a:prstGeom>
          <a:noFill/>
          <a:ln w="12700" cap="flat">
            <a:solidFill>
              <a:srgbClr val="FFFFFF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8255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kumimoji="0" lang="zh-CN" altLang="en-US" sz="3200" b="0" i="0" u="none" strike="noStrike" cap="none" spc="0" normalizeH="0" baseline="0" dirty="0" smtClean="0">
                <a:ln>
                  <a:noFill/>
                </a:ln>
                <a:solidFill>
                  <a:srgbClr val="EDEDEE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基层组织</a:t>
            </a:r>
            <a:endParaRPr kumimoji="0" lang="en-US" altLang="zh-CN" sz="3200" b="0" i="0" u="none" strike="noStrike" cap="none" spc="0" normalizeH="0" baseline="0" dirty="0" smtClean="0">
              <a:ln>
                <a:noFill/>
              </a:ln>
              <a:solidFill>
                <a:srgbClr val="EDEDEE"/>
              </a:solidFill>
              <a:effectLst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95508" y="2925071"/>
            <a:ext cx="2202838" cy="96436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zh-CN" altLang="en-US" sz="2800" i="0" dirty="0" smtClean="0">
                <a:solidFill>
                  <a:srgbClr val="EDEDEE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中关村街道希格玛社区</a:t>
            </a:r>
            <a:endParaRPr kumimoji="0" lang="zh-CN" altLang="en-US" sz="2800" b="0" i="0" u="none" strike="noStrike" cap="none" spc="0" normalizeH="0" baseline="0" dirty="0" smtClean="0">
              <a:ln>
                <a:noFill/>
              </a:ln>
              <a:solidFill>
                <a:srgbClr val="EDEDEE"/>
              </a:solidFill>
              <a:effectLst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15982" y="1734565"/>
            <a:ext cx="3647574" cy="3607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828801" y="5342420"/>
            <a:ext cx="3056021" cy="53347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zh-CN" altLang="en-US" sz="2800" i="0" dirty="0" smtClean="0">
                <a:solidFill>
                  <a:srgbClr val="FFFFFF"/>
                </a:solidFill>
                <a:effectLst/>
                <a:latin typeface="+mn-ea"/>
                <a:ea typeface="+mn-ea"/>
              </a:rPr>
              <a:t>免费上门维修服务</a:t>
            </a:r>
            <a:endParaRPr kumimoji="0" lang="zh-CN" altLang="en-US" sz="2800" b="0" i="0" u="none" strike="noStrike" cap="none" spc="0" normalizeH="0" baseline="0" dirty="0" smtClean="0">
              <a:ln>
                <a:noFill/>
              </a:ln>
              <a:solidFill>
                <a:srgbClr val="FFFFFF"/>
              </a:solidFill>
              <a:effectLst/>
              <a:uFillTx/>
              <a:latin typeface="+mn-ea"/>
              <a:ea typeface="+mn-ea"/>
              <a:sym typeface="Hoefler Text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91730" y="1734565"/>
            <a:ext cx="4685312" cy="2813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847349" y="4568311"/>
            <a:ext cx="5070323" cy="53347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zh-CN" altLang="en-US" sz="2800" i="0" dirty="0" smtClean="0">
                <a:solidFill>
                  <a:srgbClr val="FFFFFF"/>
                </a:solidFill>
                <a:effectLst/>
                <a:latin typeface="+mn-ea"/>
                <a:ea typeface="+mn-ea"/>
              </a:rPr>
              <a:t>智能车棚里配备集中充电站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635545" y="960456"/>
            <a:ext cx="3799974" cy="5950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kumimoji="0" lang="zh-CN" altLang="en-US" sz="3200" b="0" i="0" u="none" strike="noStrike" cap="none" spc="0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+mn-ea"/>
                <a:ea typeface="+mn-ea"/>
                <a:sym typeface="Hoefler Text"/>
              </a:rPr>
              <a:t>社区治理</a:t>
            </a:r>
            <a:r>
              <a:rPr kumimoji="0" lang="zh-CN" altLang="en-US" sz="3200" b="0" i="0" u="none" strike="noStrike" cap="none" spc="0" normalizeH="0" dirty="0" smtClean="0">
                <a:ln>
                  <a:noFill/>
                </a:ln>
                <a:solidFill>
                  <a:srgbClr val="FFFF00"/>
                </a:solidFill>
                <a:effectLst/>
                <a:uFillTx/>
                <a:latin typeface="+mn-ea"/>
                <a:ea typeface="+mn-ea"/>
                <a:sym typeface="Hoefler Text"/>
              </a:rPr>
              <a:t>  居民受益</a:t>
            </a:r>
            <a:endParaRPr kumimoji="0" lang="zh-CN" altLang="en-US" sz="3200" b="0" i="0" u="none" strike="noStrike" cap="none" spc="0" normalizeH="0" baseline="0" dirty="0" smtClean="0">
              <a:ln>
                <a:noFill/>
              </a:ln>
              <a:solidFill>
                <a:srgbClr val="FFFF00"/>
              </a:solidFill>
              <a:effectLst/>
              <a:uFillTx/>
              <a:latin typeface="+mn-ea"/>
              <a:ea typeface="+mn-ea"/>
              <a:sym typeface="Hoefler Tex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7243013" y="1873729"/>
            <a:ext cx="3633537" cy="305724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zh-CN" altLang="en-US" sz="3200" i="0" dirty="0" smtClean="0">
                <a:solidFill>
                  <a:srgbClr val="EDEDEE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由某网络订餐的龙头企业作为起草单位，在中国烹饪协会指导下联合发布了行业首个配送箱消毒标准。</a:t>
            </a:r>
            <a:endParaRPr kumimoji="0" lang="zh-CN" altLang="en-US" sz="3200" b="0" i="0" u="none" strike="noStrike" cap="none" spc="0" normalizeH="0" baseline="0" dirty="0" smtClean="0">
              <a:ln>
                <a:noFill/>
              </a:ln>
              <a:solidFill>
                <a:srgbClr val="EDEDEE"/>
              </a:solidFill>
              <a:effectLst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90104" y="911014"/>
            <a:ext cx="1826141" cy="715581"/>
          </a:xfrm>
          <a:prstGeom prst="rect">
            <a:avLst/>
          </a:prstGeom>
          <a:ln>
            <a:solidFill>
              <a:srgbClr val="FFFFFF"/>
            </a:solidFill>
          </a:ln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200" i="0" dirty="0" smtClean="0">
                <a:solidFill>
                  <a:srgbClr val="EDEDEE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部门行业</a:t>
            </a:r>
          </a:p>
        </p:txBody>
      </p:sp>
      <p:pic>
        <p:nvPicPr>
          <p:cNvPr id="5" name="图片 4" descr="图片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90104" y="1849666"/>
            <a:ext cx="5090160" cy="356616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s://timgsa.baidu.com/timg?image&amp;quality=80&amp;size=b9999_10000&amp;sec=1588659814935&amp;di=44c1ef44826e5daf3a16bb9c1ee8e84e&amp;imgtype=0&amp;src=http%3A%2F%2Fyhcb.eyh.cn%2Fresfile%2F2020-04-01%2F07%2Ftimg_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4662" y="1660359"/>
            <a:ext cx="4303317" cy="3442654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6521115" y="1497679"/>
            <a:ext cx="498107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800" i="0" dirty="0" smtClean="0">
                <a:solidFill>
                  <a:srgbClr val="FFFFFF"/>
                </a:solidFill>
                <a:effectLst/>
                <a:latin typeface="+mn-ea"/>
                <a:ea typeface="+mn-ea"/>
              </a:rPr>
              <a:t>    2018</a:t>
            </a:r>
            <a:r>
              <a:rPr lang="zh-CN" altLang="en-US" sz="2800" i="0" dirty="0" smtClean="0">
                <a:solidFill>
                  <a:srgbClr val="FFFFFF"/>
                </a:solidFill>
                <a:effectLst/>
                <a:latin typeface="+mn-ea"/>
                <a:ea typeface="+mn-ea"/>
              </a:rPr>
              <a:t>年</a:t>
            </a:r>
            <a:r>
              <a:rPr lang="en-US" altLang="zh-CN" sz="2800" i="0" dirty="0" smtClean="0">
                <a:solidFill>
                  <a:srgbClr val="FFFFFF"/>
                </a:solidFill>
                <a:effectLst/>
                <a:latin typeface="+mn-ea"/>
                <a:ea typeface="+mn-ea"/>
              </a:rPr>
              <a:t>1</a:t>
            </a:r>
            <a:r>
              <a:rPr lang="zh-CN" altLang="en-US" sz="2800" i="0" dirty="0" smtClean="0">
                <a:solidFill>
                  <a:srgbClr val="FFFFFF"/>
                </a:solidFill>
                <a:effectLst/>
                <a:latin typeface="+mn-ea"/>
                <a:ea typeface="+mn-ea"/>
              </a:rPr>
              <a:t>月</a:t>
            </a:r>
            <a:r>
              <a:rPr lang="en-US" altLang="zh-CN" sz="2800" i="0" dirty="0" smtClean="0">
                <a:solidFill>
                  <a:srgbClr val="FFFFFF"/>
                </a:solidFill>
                <a:effectLst/>
                <a:latin typeface="+mn-ea"/>
                <a:ea typeface="+mn-ea"/>
              </a:rPr>
              <a:t>1</a:t>
            </a:r>
            <a:r>
              <a:rPr lang="zh-CN" altLang="en-US" sz="2800" i="0" dirty="0" smtClean="0">
                <a:solidFill>
                  <a:srgbClr val="FFFFFF"/>
                </a:solidFill>
                <a:effectLst/>
                <a:latin typeface="+mn-ea"/>
                <a:ea typeface="+mn-ea"/>
              </a:rPr>
              <a:t>日施行的</a:t>
            </a:r>
            <a:r>
              <a:rPr lang="en-US" altLang="zh-CN" sz="2800" i="0" dirty="0" smtClean="0">
                <a:solidFill>
                  <a:srgbClr val="FFFFFF"/>
                </a:solidFill>
                <a:effectLst/>
                <a:latin typeface="+mn-ea"/>
                <a:ea typeface="+mn-ea"/>
              </a:rPr>
              <a:t>《</a:t>
            </a:r>
            <a:r>
              <a:rPr lang="zh-CN" altLang="en-US" sz="2800" i="0" dirty="0" smtClean="0">
                <a:solidFill>
                  <a:srgbClr val="FFFFFF"/>
                </a:solidFill>
                <a:effectLst/>
                <a:latin typeface="+mn-ea"/>
                <a:ea typeface="+mn-ea"/>
              </a:rPr>
              <a:t>网络餐饮服务食品安全监督管理办法</a:t>
            </a:r>
            <a:r>
              <a:rPr lang="en-US" altLang="zh-CN" sz="2800" i="0" dirty="0" smtClean="0">
                <a:solidFill>
                  <a:srgbClr val="FFFFFF"/>
                </a:solidFill>
                <a:effectLst/>
                <a:latin typeface="+mn-ea"/>
                <a:ea typeface="+mn-ea"/>
              </a:rPr>
              <a:t>》</a:t>
            </a:r>
          </a:p>
          <a:p>
            <a:pPr algn="l"/>
            <a:r>
              <a:rPr lang="zh-CN" altLang="en-US" sz="2800" i="0" dirty="0" smtClean="0">
                <a:solidFill>
                  <a:srgbClr val="FFFFFF"/>
                </a:solidFill>
                <a:effectLst/>
                <a:latin typeface="+mn-ea"/>
                <a:ea typeface="+mn-ea"/>
              </a:rPr>
              <a:t>    第十二条规定　网络餐饮服务第三方平台提供者提供食品容器、餐具和包装材料的，所提供的食品容器、餐具和包装材料应当无毒、清洁。</a:t>
            </a:r>
            <a:endParaRPr lang="zh-CN" altLang="en-US" sz="2800" i="0" dirty="0">
              <a:solidFill>
                <a:srgbClr val="FFFFFF"/>
              </a:solidFill>
              <a:effectLst/>
              <a:latin typeface="+mn-ea"/>
              <a:ea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04436" y="4995689"/>
            <a:ext cx="8510337" cy="96436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800" i="0" dirty="0" smtClean="0">
                <a:solidFill>
                  <a:srgbClr val="EDEDEE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思考：焦裕禄家的家风是什么？</a:t>
            </a:r>
            <a:endParaRPr lang="en-US" altLang="zh-CN" sz="2800" i="0" dirty="0" smtClean="0">
              <a:solidFill>
                <a:srgbClr val="EDEDEE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800" i="0" dirty="0" smtClean="0">
                <a:solidFill>
                  <a:srgbClr val="EDEDEE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家风对于一个民族和国家发展的意义是什么？</a:t>
            </a:r>
            <a:endParaRPr kumimoji="0" lang="zh-CN" altLang="en-US" sz="2800" b="0" i="0" u="none" strike="noStrike" cap="none" spc="0" normalizeH="0" baseline="0" dirty="0" smtClean="0">
              <a:ln>
                <a:noFill/>
              </a:ln>
              <a:solidFill>
                <a:srgbClr val="EDEDEE"/>
              </a:solidFill>
              <a:effectLst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  <p:pic>
        <p:nvPicPr>
          <p:cNvPr id="6" name="2.焦裕禄家风.avi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2359028" y="993108"/>
            <a:ext cx="7699371" cy="4036177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664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68212" y="937865"/>
            <a:ext cx="7226591" cy="411180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59028" y="4995689"/>
            <a:ext cx="8510337" cy="96436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800" i="0" dirty="0" smtClean="0">
                <a:solidFill>
                  <a:srgbClr val="EDEDEE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思考：焦裕禄家的家风是什么？</a:t>
            </a:r>
            <a:endParaRPr lang="en-US" altLang="zh-CN" sz="2800" i="0" dirty="0" smtClean="0">
              <a:solidFill>
                <a:srgbClr val="EDEDEE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800" i="0" dirty="0" smtClean="0">
                <a:solidFill>
                  <a:srgbClr val="EDEDEE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家风对于一个民族和国家发展的意义是什么？</a:t>
            </a:r>
            <a:endParaRPr kumimoji="0" lang="zh-CN" altLang="en-US" sz="2800" b="0" i="0" u="none" strike="noStrike" cap="none" spc="0" normalizeH="0" baseline="0" dirty="0" smtClean="0">
              <a:ln>
                <a:noFill/>
              </a:ln>
              <a:solidFill>
                <a:srgbClr val="EDEDEE"/>
              </a:solidFill>
              <a:effectLst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17015" y="1367155"/>
            <a:ext cx="2875915" cy="3745865"/>
          </a:xfrm>
          <a:prstGeom prst="rect">
            <a:avLst/>
          </a:prstGeom>
          <a:ln>
            <a:solidFill>
              <a:schemeClr val="accent1"/>
            </a:solidFill>
          </a:ln>
          <a:effectLst/>
          <a:scene3d>
            <a:camera prst="perspectiveFront"/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3" name="矩形 2"/>
          <p:cNvSpPr/>
          <p:nvPr/>
        </p:nvSpPr>
        <p:spPr>
          <a:xfrm>
            <a:off x="4554957" y="2551288"/>
            <a:ext cx="6096000" cy="523220"/>
          </a:xfrm>
          <a:prstGeom prst="rect">
            <a:avLst/>
          </a:prstGeom>
          <a:ln>
            <a:solidFill>
              <a:srgbClr val="FFFFFF"/>
            </a:solidFill>
          </a:ln>
        </p:spPr>
        <p:txBody>
          <a:bodyPr>
            <a:spAutoFit/>
          </a:bodyPr>
          <a:lstStyle/>
          <a:p>
            <a:r>
              <a:rPr lang="zh-CN" altLang="en-US" sz="2800" i="0" kern="100" dirty="0" smtClean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</a:rPr>
              <a:t>廉洁齐家，自觉带头树立良好家风</a:t>
            </a:r>
            <a:endParaRPr lang="zh-CN" altLang="en-US" sz="2800" i="0" dirty="0">
              <a:solidFill>
                <a:srgbClr val="FFFF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69205" y="4022954"/>
            <a:ext cx="2970041" cy="523220"/>
          </a:xfrm>
          <a:prstGeom prst="rect">
            <a:avLst/>
          </a:prstGeom>
          <a:ln>
            <a:solidFill>
              <a:srgbClr val="FFFFFF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 i="0" dirty="0" smtClean="0">
                <a:solidFill>
                  <a:srgbClr val="FFFFFF"/>
                </a:solidFill>
                <a:effectLst/>
                <a:latin typeface="+mn-ea"/>
                <a:ea typeface="+mn-ea"/>
              </a:rPr>
              <a:t>行业协会，商会</a:t>
            </a:r>
            <a:endParaRPr lang="en-US" altLang="zh-CN" sz="2800" i="0" dirty="0" smtClean="0">
              <a:solidFill>
                <a:srgbClr val="FFFFFF"/>
              </a:solidFill>
              <a:effectLst/>
              <a:latin typeface="+mn-ea"/>
              <a:ea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68767" y="5172935"/>
            <a:ext cx="1941091" cy="523220"/>
          </a:xfrm>
          <a:prstGeom prst="rect">
            <a:avLst/>
          </a:prstGeom>
          <a:ln>
            <a:solidFill>
              <a:srgbClr val="FFFFFF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 i="0" dirty="0" smtClean="0">
                <a:solidFill>
                  <a:srgbClr val="FFFFFF"/>
                </a:solidFill>
                <a:effectLst/>
                <a:latin typeface="+mn-ea"/>
                <a:ea typeface="+mn-ea"/>
              </a:rPr>
              <a:t>行业规章</a:t>
            </a:r>
            <a:endParaRPr lang="zh-CN" altLang="en-US" sz="2800" i="0" dirty="0">
              <a:solidFill>
                <a:srgbClr val="FFFFFF"/>
              </a:solidFill>
              <a:effectLst/>
              <a:latin typeface="+mn-ea"/>
              <a:ea typeface="+mn-ea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2551" y="946485"/>
            <a:ext cx="3155824" cy="2904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7331" y="946485"/>
            <a:ext cx="2926729" cy="2904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" name="直接箭头连接符 6"/>
          <p:cNvCxnSpPr>
            <a:stCxn id="2" idx="2"/>
          </p:cNvCxnSpPr>
          <p:nvPr/>
        </p:nvCxnSpPr>
        <p:spPr>
          <a:xfrm rot="5400000">
            <a:off x="5558770" y="4826718"/>
            <a:ext cx="576000" cy="14913"/>
          </a:xfrm>
          <a:prstGeom prst="straightConnector1">
            <a:avLst/>
          </a:prstGeom>
          <a:noFill/>
          <a:ln w="38100" cap="flat">
            <a:solidFill>
              <a:srgbClr val="FFFFFF"/>
            </a:solidFill>
            <a:prstDash val="solid"/>
            <a:miter lim="400000"/>
            <a:tailEnd type="arrow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9" name="矩形 8"/>
          <p:cNvSpPr/>
          <p:nvPr/>
        </p:nvSpPr>
        <p:spPr>
          <a:xfrm>
            <a:off x="7835442" y="3998891"/>
            <a:ext cx="2970041" cy="523220"/>
          </a:xfrm>
          <a:prstGeom prst="rect">
            <a:avLst/>
          </a:prstGeom>
          <a:ln>
            <a:solidFill>
              <a:srgbClr val="FFFFFF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 i="0" dirty="0" smtClean="0">
                <a:solidFill>
                  <a:srgbClr val="FFFFFF"/>
                </a:solidFill>
                <a:effectLst/>
                <a:latin typeface="+mn-ea"/>
                <a:ea typeface="+mn-ea"/>
              </a:rPr>
              <a:t>家庭家教家风</a:t>
            </a:r>
            <a:endParaRPr lang="en-US" altLang="zh-CN" sz="2800" i="0" dirty="0" smtClean="0">
              <a:solidFill>
                <a:srgbClr val="FFFFFF"/>
              </a:solidFill>
              <a:effectLst/>
              <a:latin typeface="+mn-ea"/>
              <a:ea typeface="+mn-ea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 rot="5400000">
            <a:off x="9037637" y="4847923"/>
            <a:ext cx="507243" cy="1588"/>
          </a:xfrm>
          <a:prstGeom prst="straightConnector1">
            <a:avLst/>
          </a:prstGeom>
          <a:noFill/>
          <a:ln w="38100" cap="flat">
            <a:solidFill>
              <a:srgbClr val="FFFFFF"/>
            </a:solidFill>
            <a:prstDash val="solid"/>
            <a:miter lim="400000"/>
            <a:tailEnd type="arrow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1" name="矩形 10"/>
          <p:cNvSpPr/>
          <p:nvPr/>
        </p:nvSpPr>
        <p:spPr>
          <a:xfrm>
            <a:off x="8248038" y="5196999"/>
            <a:ext cx="1914630" cy="523220"/>
          </a:xfrm>
          <a:prstGeom prst="rect">
            <a:avLst/>
          </a:prstGeom>
          <a:ln>
            <a:solidFill>
              <a:srgbClr val="FFFFFF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 i="0" dirty="0" smtClean="0">
                <a:solidFill>
                  <a:srgbClr val="FFFFFF"/>
                </a:solidFill>
                <a:effectLst/>
                <a:latin typeface="+mn-ea"/>
                <a:ea typeface="+mn-ea"/>
              </a:rPr>
              <a:t>教化作用</a:t>
            </a:r>
            <a:endParaRPr lang="zh-CN" altLang="en-US" sz="2800" i="0" dirty="0">
              <a:solidFill>
                <a:srgbClr val="FFFFFF"/>
              </a:solidFill>
              <a:effectLst/>
              <a:latin typeface="+mn-ea"/>
              <a:ea typeface="+mn-ea"/>
            </a:endParaRPr>
          </a:p>
        </p:txBody>
      </p:sp>
      <p:pic>
        <p:nvPicPr>
          <p:cNvPr id="15362" name="Picture 2" descr="https://timgsa.baidu.com/timg?image&amp;quality=80&amp;size=b9999_10000&amp;sec=1588671023827&amp;di=db46eb86c5f291834dbda3e2492c7e56&amp;imgtype=0&amp;src=http%3A%2F%2Fa2.att.hudong.com%2F02%2F50%2F01200000231928117265092707402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6215" y="970548"/>
            <a:ext cx="2928270" cy="2904942"/>
          </a:xfrm>
          <a:prstGeom prst="rect">
            <a:avLst/>
          </a:prstGeom>
          <a:noFill/>
        </p:spPr>
      </p:pic>
      <p:sp>
        <p:nvSpPr>
          <p:cNvPr id="12" name="矩形 11"/>
          <p:cNvSpPr/>
          <p:nvPr/>
        </p:nvSpPr>
        <p:spPr>
          <a:xfrm>
            <a:off x="1066215" y="4022955"/>
            <a:ext cx="2970041" cy="523220"/>
          </a:xfrm>
          <a:prstGeom prst="rect">
            <a:avLst/>
          </a:prstGeom>
          <a:ln>
            <a:solidFill>
              <a:srgbClr val="FFFFFF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 i="0" dirty="0" smtClean="0">
                <a:solidFill>
                  <a:srgbClr val="FFFFFF"/>
                </a:solidFill>
                <a:effectLst/>
                <a:latin typeface="+mn-ea"/>
                <a:ea typeface="+mn-ea"/>
              </a:rPr>
              <a:t>村委会，居委会</a:t>
            </a:r>
            <a:endParaRPr lang="en-US" altLang="zh-CN" sz="2800" i="0" dirty="0" smtClean="0">
              <a:solidFill>
                <a:srgbClr val="FFFFFF"/>
              </a:solidFill>
              <a:effectLst/>
              <a:latin typeface="+mn-ea"/>
              <a:ea typeface="+mn-ea"/>
            </a:endParaRPr>
          </a:p>
        </p:txBody>
      </p:sp>
      <p:cxnSp>
        <p:nvCxnSpPr>
          <p:cNvPr id="13" name="直接箭头连接符 12"/>
          <p:cNvCxnSpPr/>
          <p:nvPr/>
        </p:nvCxnSpPr>
        <p:spPr>
          <a:xfrm rot="5400000">
            <a:off x="2266768" y="4806040"/>
            <a:ext cx="471600" cy="1588"/>
          </a:xfrm>
          <a:prstGeom prst="straightConnector1">
            <a:avLst/>
          </a:prstGeom>
          <a:noFill/>
          <a:ln w="38100" cap="flat">
            <a:solidFill>
              <a:srgbClr val="FFFFFF"/>
            </a:solidFill>
            <a:prstDash val="solid"/>
            <a:miter lim="400000"/>
            <a:tailEnd type="arrow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5" name="矩形 14"/>
          <p:cNvSpPr/>
          <p:nvPr/>
        </p:nvSpPr>
        <p:spPr>
          <a:xfrm>
            <a:off x="1531228" y="5005293"/>
            <a:ext cx="1941091" cy="954107"/>
          </a:xfrm>
          <a:prstGeom prst="rect">
            <a:avLst/>
          </a:prstGeom>
          <a:ln>
            <a:solidFill>
              <a:srgbClr val="FFFFFF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 i="0" dirty="0" smtClean="0">
                <a:solidFill>
                  <a:srgbClr val="FFFFFF"/>
                </a:solidFill>
                <a:effectLst/>
                <a:latin typeface="+mn-ea"/>
                <a:ea typeface="+mn-ea"/>
              </a:rPr>
              <a:t>市民公约</a:t>
            </a:r>
          </a:p>
          <a:p>
            <a:r>
              <a:rPr lang="zh-CN" altLang="en-US" sz="2800" i="0" dirty="0" smtClean="0">
                <a:solidFill>
                  <a:srgbClr val="FFFFFF"/>
                </a:solidFill>
                <a:effectLst/>
                <a:latin typeface="+mn-ea"/>
                <a:ea typeface="+mn-ea"/>
              </a:rPr>
              <a:t>乡规民约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1677810" y="920064"/>
            <a:ext cx="9677376" cy="8144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l" defTabSz="685800" hangingPunct="1">
              <a:defRPr/>
            </a:pPr>
            <a:r>
              <a:rPr kumimoji="0" lang="zh-CN" altLang="en-US" sz="360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探究与分享</a:t>
            </a:r>
            <a:r>
              <a:rPr kumimoji="0" lang="en-US" altLang="zh-CN" sz="360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——</a:t>
            </a:r>
            <a:r>
              <a:rPr lang="zh-CN" altLang="en-US" sz="3600" i="0" kern="1200" dirty="0" smtClean="0">
                <a:solidFill>
                  <a:srgbClr val="FFFF00"/>
                </a:solidFill>
                <a:effectLst/>
                <a:latin typeface="+mn-ea"/>
                <a:ea typeface="+mn-ea"/>
                <a:cs typeface="+mj-cs"/>
              </a:rPr>
              <a:t>讨论制订社区文明养狗公约</a:t>
            </a:r>
            <a:endParaRPr kumimoji="0" lang="zh-CN" altLang="en-US" sz="360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pic>
        <p:nvPicPr>
          <p:cNvPr id="31746" name="Picture 2" descr="https://timgsa.baidu.com/timg?image&amp;quality=80&amp;size=b9999_10000&amp;sec=1588672366484&amp;di=fcc384b400abf8bccf77ac26dfadec1f&amp;imgtype=0&amp;src=http%3A%2F%2Fbpic.588ku.com%2Felement_origin_min_pic%2F17%2F05%2F02%2Fb70fa80c0338845ca914247f7c78d81e.jpg%2521%2Ffwfh%2F804x804%2Fquality%2F90%2Funsharp%2Ftrue%2Fcompress%2Ftru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61485" y="1734492"/>
            <a:ext cx="3639969" cy="3342836"/>
          </a:xfrm>
          <a:prstGeom prst="rect">
            <a:avLst/>
          </a:prstGeom>
          <a:noFill/>
        </p:spPr>
      </p:pic>
      <p:pic>
        <p:nvPicPr>
          <p:cNvPr id="31748" name="Picture 4" descr="https://timgsa.baidu.com/timg?image&amp;quality=80&amp;size=b9999_10000&amp;sec=1588672479800&amp;di=42471abdb2055810cd9077d9b9aff27f&amp;imgtype=0&amp;src=http%3A%2F%2Fimgs.focus.cn%2Fupload%2Fpics%2F38768%2Fb_3876736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14694" y="1734491"/>
            <a:ext cx="3810000" cy="3342836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74021" y="2179963"/>
            <a:ext cx="9773618" cy="84125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200" i="0" dirty="0" smtClean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200" i="0" dirty="0" smtClean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建设完备的法律服务体系。</a:t>
            </a:r>
            <a:endParaRPr kumimoji="0" lang="zh-CN" altLang="en-US" sz="3200" b="0" i="0" u="none" strike="noStrike" cap="none" spc="0" normalizeH="0" baseline="0" dirty="0" smtClean="0">
              <a:ln>
                <a:noFill/>
              </a:ln>
              <a:solidFill>
                <a:srgbClr val="FFFFFF"/>
              </a:solidFill>
              <a:effectLst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9309" y="1379913"/>
            <a:ext cx="6328692" cy="5950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kumimoji="0" lang="zh-CN" altLang="en-US" sz="3200" b="0" i="0" u="none" strike="noStrike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ea"/>
                <a:ea typeface="+mn-ea"/>
                <a:sym typeface="Hoefler Text"/>
              </a:rPr>
              <a:t>（二）</a:t>
            </a:r>
            <a:r>
              <a:rPr lang="zh-CN" altLang="en-US" sz="3200" i="0" kern="1200" dirty="0" smtClean="0">
                <a:solidFill>
                  <a:srgbClr val="FFFFFF"/>
                </a:solidFill>
                <a:effectLst/>
                <a:latin typeface="+mn-ea"/>
                <a:ea typeface="+mn-ea"/>
              </a:rPr>
              <a:t>建设法治社会的具体任务</a:t>
            </a:r>
            <a:endParaRPr kumimoji="0" lang="zh-CN" altLang="en-US" sz="3200" b="0" i="0" u="none" strike="noStrike" cap="none" spc="0" normalizeH="0" baseline="0" dirty="0" smtClean="0">
              <a:ln>
                <a:noFill/>
              </a:ln>
              <a:solidFill>
                <a:srgbClr val="FFFFFF"/>
              </a:solidFill>
              <a:effectLst/>
              <a:uFillTx/>
              <a:latin typeface="+mn-ea"/>
              <a:ea typeface="+mn-ea"/>
              <a:sym typeface="Hoefler Tex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/>
          <p:nvPr/>
        </p:nvSpPr>
        <p:spPr>
          <a:xfrm>
            <a:off x="1295434" y="836939"/>
            <a:ext cx="10254881" cy="8144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l" defTabSz="685800" hangingPunct="1">
              <a:defRPr/>
            </a:pPr>
            <a:r>
              <a:rPr kumimoji="0" lang="zh-CN" altLang="en-US" sz="360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探究与分享</a:t>
            </a:r>
            <a:r>
              <a:rPr kumimoji="0" lang="en-US" altLang="zh-CN" sz="360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—</a:t>
            </a:r>
            <a:r>
              <a:rPr lang="zh-CN" altLang="en-US" sz="3600" i="0" kern="1200" dirty="0" smtClean="0">
                <a:solidFill>
                  <a:srgbClr val="FFFF00"/>
                </a:solidFill>
                <a:effectLst/>
                <a:latin typeface="+mn-ea"/>
                <a:ea typeface="+mn-ea"/>
                <a:cs typeface="+mj-cs"/>
              </a:rPr>
              <a:t>法律援助</a:t>
            </a:r>
            <a:endParaRPr kumimoji="0" lang="zh-CN" altLang="en-US" sz="360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83335" y="1651635"/>
            <a:ext cx="9624695" cy="3107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 i="0" dirty="0" smtClean="0">
                <a:solidFill>
                  <a:srgbClr val="FFFFFF"/>
                </a:solidFill>
                <a:effectLst/>
                <a:latin typeface="+mn-ea"/>
                <a:ea typeface="+mn-ea"/>
                <a:cs typeface="仿宋" panose="02010609060101010101" pitchFamily="49" charset="-122"/>
              </a:rPr>
              <a:t>    李某在一家运输公司做搬运工，双方没有签订劳动合同。最初几个月李某能领到工资，可后来公司总是以各种理由拖欠李某的工资。李某想打官司，又没钱请律师。他从广播里听说法律援助可以帮助困难群众免费打官司，就抱着试试看的想法到当地的法律援助中心咨询。法律援助中心受理了李某的申请。最终，李某在法律援助律师的帮助下，不仅讨回了工资，还获得了相应的赔偿。</a:t>
            </a:r>
            <a:endParaRPr lang="en-US" sz="2800" i="0" dirty="0" smtClean="0">
              <a:solidFill>
                <a:srgbClr val="FFFFFF"/>
              </a:solidFill>
              <a:effectLst/>
              <a:latin typeface="+mn-ea"/>
              <a:ea typeface="+mn-ea"/>
              <a:cs typeface="仿宋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24785" y="4791774"/>
            <a:ext cx="7182181" cy="96436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zh-CN" altLang="en-US" sz="2800" i="0" dirty="0" smtClean="0">
                <a:solidFill>
                  <a:srgbClr val="FFFFFF"/>
                </a:solidFill>
                <a:effectLst/>
                <a:latin typeface="+mn-ea"/>
                <a:ea typeface="+mn-ea"/>
                <a:cs typeface="仿宋" panose="02010609060101010101" pitchFamily="49" charset="-122"/>
              </a:rPr>
              <a:t>哪些人、什么情况下可以获得法律援助？</a:t>
            </a:r>
          </a:p>
          <a:p>
            <a:pPr algn="l"/>
            <a:r>
              <a:rPr lang="zh-CN" altLang="en-US" sz="2800" i="0" dirty="0" smtClean="0">
                <a:solidFill>
                  <a:srgbClr val="FFFFFF"/>
                </a:solidFill>
                <a:effectLst/>
                <a:latin typeface="+mn-ea"/>
                <a:ea typeface="+mn-ea"/>
                <a:cs typeface="仿宋" panose="02010609060101010101" pitchFamily="49" charset="-122"/>
              </a:rPr>
              <a:t>可以到哪里申请法律援助？</a:t>
            </a:r>
            <a:endParaRPr kumimoji="0" lang="zh-CN" altLang="en-US" sz="2800" b="0" i="0" u="none" strike="noStrike" cap="none" spc="0" normalizeH="0" baseline="0" dirty="0" smtClean="0">
              <a:ln>
                <a:noFill/>
              </a:ln>
              <a:solidFill>
                <a:srgbClr val="EDEDEE"/>
              </a:solidFill>
              <a:effectLst/>
              <a:uFillTx/>
              <a:latin typeface="+mn-ea"/>
              <a:ea typeface="+mn-ea"/>
              <a:sym typeface="Hoefler Tex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17287" y="4791774"/>
            <a:ext cx="1463040" cy="53347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spc="0" normalizeH="0" baseline="0" dirty="0" smtClean="0">
                <a:ln>
                  <a:noFill/>
                </a:ln>
                <a:solidFill>
                  <a:srgbClr val="EDEDEE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思考：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660414" y="1530713"/>
            <a:ext cx="2850539" cy="194925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zh-CN" altLang="en-US" sz="2400" i="0" dirty="0" smtClean="0">
                <a:solidFill>
                  <a:srgbClr val="EDEDEE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低收入群体</a:t>
            </a:r>
            <a:endParaRPr lang="en-US" altLang="zh-CN" sz="2400" i="0" dirty="0" smtClean="0">
              <a:solidFill>
                <a:srgbClr val="EDEDEE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sz="2400" i="0" dirty="0" smtClean="0">
                <a:solidFill>
                  <a:srgbClr val="EDEDEE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残疾人</a:t>
            </a:r>
            <a:endParaRPr lang="en-US" altLang="zh-CN" sz="2400" i="0" dirty="0" smtClean="0">
              <a:solidFill>
                <a:srgbClr val="EDEDEE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sz="2400" i="0" dirty="0" smtClean="0">
                <a:solidFill>
                  <a:srgbClr val="EDEDEE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农民工</a:t>
            </a:r>
            <a:endParaRPr lang="en-US" altLang="zh-CN" sz="2400" i="0" dirty="0" smtClean="0">
              <a:solidFill>
                <a:srgbClr val="EDEDEE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sz="2400" i="0" dirty="0" smtClean="0">
                <a:solidFill>
                  <a:srgbClr val="EDEDEE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老年人</a:t>
            </a:r>
            <a:endParaRPr lang="en-US" altLang="zh-CN" sz="2400" i="0" dirty="0" smtClean="0">
              <a:solidFill>
                <a:srgbClr val="EDEDEE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sz="2400" i="0" dirty="0" smtClean="0">
                <a:solidFill>
                  <a:srgbClr val="EDEDEE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青少年等特殊群体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56044" y="1031207"/>
            <a:ext cx="2858278" cy="2292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56043" y="3494033"/>
            <a:ext cx="2858278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5660415" y="4374062"/>
            <a:ext cx="4172902" cy="47192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zh-CN" altLang="en-US" sz="2400" i="0" dirty="0" smtClean="0">
                <a:solidFill>
                  <a:srgbClr val="EDEDEE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市、区、县级法律援助中心</a:t>
            </a:r>
            <a:endParaRPr kumimoji="0" lang="zh-CN" altLang="en-US" sz="2400" b="0" i="0" u="none" strike="noStrike" cap="none" spc="0" normalizeH="0" baseline="0" dirty="0" smtClean="0">
              <a:ln>
                <a:noFill/>
              </a:ln>
              <a:solidFill>
                <a:srgbClr val="EDEDEE"/>
              </a:solidFill>
              <a:effectLst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72959" y="1004128"/>
            <a:ext cx="5678143" cy="471924"/>
          </a:xfrm>
          <a:prstGeom prst="rect">
            <a:avLst/>
          </a:prstGeom>
          <a:noFill/>
          <a:ln w="12700" cap="flat">
            <a:solidFill>
              <a:srgbClr val="FFC000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zh-CN" altLang="en-US" sz="2400" i="0" dirty="0" smtClean="0">
                <a:solidFill>
                  <a:srgbClr val="FFFFFF"/>
                </a:solidFill>
                <a:effectLst/>
                <a:latin typeface="+mn-ea"/>
                <a:ea typeface="+mn-ea"/>
                <a:cs typeface="仿宋" panose="02010609060101010101" pitchFamily="49" charset="-122"/>
              </a:rPr>
              <a:t>哪些人、什么情况下可以获得法律援助？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707905" y="1556223"/>
            <a:ext cx="2658794" cy="12105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EDEDEE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军人军属</a:t>
            </a:r>
            <a:endParaRPr lang="en-US" altLang="zh-CN" sz="2400" i="0" dirty="0" smtClean="0">
              <a:solidFill>
                <a:srgbClr val="EDEDEE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400" i="0" dirty="0" smtClean="0">
                <a:solidFill>
                  <a:srgbClr val="EDEDEE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退役军人</a:t>
            </a:r>
            <a:endParaRPr lang="en-US" altLang="zh-CN" sz="2400" i="0" dirty="0" smtClean="0">
              <a:solidFill>
                <a:srgbClr val="EDEDEE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400" i="0" dirty="0" smtClean="0">
                <a:solidFill>
                  <a:srgbClr val="EDEDEE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及其他优抚对象</a:t>
            </a:r>
            <a:endParaRPr kumimoji="0" lang="zh-CN" altLang="en-US" sz="2400" b="0" i="0" u="none" strike="noStrike" cap="none" spc="0" normalizeH="0" baseline="0" dirty="0" smtClean="0">
              <a:ln>
                <a:noFill/>
              </a:ln>
              <a:solidFill>
                <a:srgbClr val="EDEDEE"/>
              </a:solidFill>
              <a:effectLst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72960" y="3766679"/>
            <a:ext cx="3863410" cy="471924"/>
          </a:xfrm>
          <a:prstGeom prst="rect">
            <a:avLst/>
          </a:prstGeom>
          <a:noFill/>
          <a:ln w="12700" cap="flat">
            <a:solidFill>
              <a:srgbClr val="FFC000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zh-CN" altLang="en-US" sz="2400" i="0" dirty="0" smtClean="0">
                <a:solidFill>
                  <a:srgbClr val="FFFFFF"/>
                </a:solidFill>
                <a:effectLst/>
                <a:latin typeface="+mn-ea"/>
                <a:ea typeface="+mn-ea"/>
                <a:cs typeface="仿宋" panose="02010609060101010101" pitchFamily="49" charset="-122"/>
              </a:rPr>
              <a:t>可以到哪里申请法律援助？</a:t>
            </a:r>
            <a:endParaRPr kumimoji="0" lang="zh-CN" altLang="en-US" sz="2400" b="0" i="0" u="none" strike="noStrike" cap="none" spc="0" normalizeH="0" baseline="0" dirty="0" smtClean="0">
              <a:ln>
                <a:noFill/>
              </a:ln>
              <a:solidFill>
                <a:srgbClr val="EDEDEE"/>
              </a:solidFill>
              <a:effectLst/>
              <a:uFillTx/>
              <a:latin typeface="+mn-ea"/>
              <a:ea typeface="+mn-ea"/>
              <a:sym typeface="Hoefler Tex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://www.cupl.edu.cn/__local/1/CE/FB/84975CFABCD244E545E993FA76D_34B0BAF2_C269.jpg?e=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353" y="1197142"/>
            <a:ext cx="5619583" cy="4214687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7050503" y="1245268"/>
            <a:ext cx="4427624" cy="584775"/>
          </a:xfrm>
          <a:prstGeom prst="rect">
            <a:avLst/>
          </a:prstGeom>
          <a:ln>
            <a:solidFill>
              <a:srgbClr val="FFFFFF"/>
            </a:solidFill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3200" i="0" dirty="0" smtClean="0">
                <a:solidFill>
                  <a:srgbClr val="FFFFFF"/>
                </a:solidFill>
                <a:effectLst/>
                <a:latin typeface="+mn-ea"/>
                <a:ea typeface="+mn-ea"/>
              </a:rPr>
              <a:t>大学生志愿者服务基地</a:t>
            </a:r>
            <a:endParaRPr lang="zh-CN" altLang="en-US" sz="3200" i="0" dirty="0">
              <a:solidFill>
                <a:srgbClr val="FFFFFF"/>
              </a:solidFill>
              <a:effectLst/>
              <a:latin typeface="+mn-ea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79893" y="2622882"/>
            <a:ext cx="3056024" cy="1826141"/>
          </a:xfrm>
          <a:prstGeom prst="rect">
            <a:avLst/>
          </a:prstGeom>
          <a:noFill/>
          <a:ln w="12700" cap="flat">
            <a:solidFill>
              <a:srgbClr val="FFFFFF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zh-CN" altLang="en-US" sz="2800" i="0" dirty="0" smtClean="0">
                <a:solidFill>
                  <a:srgbClr val="EDEDEE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法律咨询</a:t>
            </a:r>
            <a:endParaRPr lang="en-US" altLang="zh-CN" sz="2800" i="0" dirty="0" smtClean="0">
              <a:solidFill>
                <a:srgbClr val="EDEDEE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sz="2800" i="0" dirty="0" smtClean="0">
                <a:solidFill>
                  <a:srgbClr val="EDEDEE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诉讼指导</a:t>
            </a:r>
            <a:endParaRPr lang="en-US" altLang="zh-CN" sz="2800" i="0" dirty="0" smtClean="0">
              <a:solidFill>
                <a:srgbClr val="EDEDEE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sz="2800" i="0" dirty="0" smtClean="0">
                <a:solidFill>
                  <a:srgbClr val="EDEDEE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材料代书</a:t>
            </a:r>
            <a:endParaRPr lang="en-US" altLang="zh-CN" sz="2800" i="0" dirty="0" smtClean="0">
              <a:solidFill>
                <a:srgbClr val="EDEDEE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sz="2800" i="0" dirty="0" smtClean="0">
                <a:solidFill>
                  <a:srgbClr val="EDEDEE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法规政策宣讲</a:t>
            </a:r>
            <a:endParaRPr kumimoji="0" lang="zh-CN" altLang="en-US" sz="2800" b="0" i="0" u="none" strike="noStrike" cap="none" spc="0" normalizeH="0" baseline="0" dirty="0" smtClean="0">
              <a:ln>
                <a:noFill/>
              </a:ln>
              <a:solidFill>
                <a:srgbClr val="EDEDEE"/>
              </a:solidFill>
              <a:effectLst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  <p:sp>
        <p:nvSpPr>
          <p:cNvPr id="6" name="下箭头 5"/>
          <p:cNvSpPr/>
          <p:nvPr/>
        </p:nvSpPr>
        <p:spPr>
          <a:xfrm>
            <a:off x="8855242" y="1876928"/>
            <a:ext cx="360947" cy="720000"/>
          </a:xfrm>
          <a:prstGeom prst="downArrow">
            <a:avLst/>
          </a:prstGeom>
          <a:solidFill>
            <a:srgbClr val="FFFFFF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4400" b="0" i="0" u="none" strike="noStrike" cap="none" spc="0" normalizeH="0" baseline="0">
              <a:ln>
                <a:noFill/>
              </a:ln>
              <a:solidFill>
                <a:srgbClr val="F3F1DF"/>
              </a:solidFill>
              <a:effectLst/>
              <a:uFillTx/>
              <a:latin typeface="+mn-lt"/>
              <a:ea typeface="+mn-ea"/>
              <a:cs typeface="+mn-cs"/>
              <a:sym typeface="Helvetica Neue" panose="02000503000000020004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04765" y="1538605"/>
            <a:ext cx="6068695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i="0" dirty="0" smtClean="0">
                <a:solidFill>
                  <a:srgbClr val="FFFFFF"/>
                </a:solidFill>
                <a:effectLst/>
                <a:latin typeface="+mj-ea"/>
                <a:ea typeface="+mj-ea"/>
              </a:rPr>
              <a:t>    中共中央办公厅、国务院办公厅印发了</a:t>
            </a:r>
            <a:r>
              <a:rPr lang="en-US" altLang="zh-CN" sz="2800" i="0" dirty="0" smtClean="0">
                <a:solidFill>
                  <a:srgbClr val="FFFFFF"/>
                </a:solidFill>
                <a:effectLst/>
                <a:latin typeface="+mj-ea"/>
                <a:ea typeface="+mj-ea"/>
              </a:rPr>
              <a:t>《</a:t>
            </a:r>
            <a:r>
              <a:rPr lang="zh-CN" altLang="en-US" sz="2800" i="0" dirty="0" smtClean="0">
                <a:solidFill>
                  <a:srgbClr val="FFFFFF"/>
                </a:solidFill>
                <a:effectLst/>
                <a:latin typeface="+mj-ea"/>
                <a:ea typeface="+mj-ea"/>
              </a:rPr>
              <a:t>关于加快推进公共法律服务体系建设的意见</a:t>
            </a:r>
            <a:r>
              <a:rPr lang="en-US" altLang="zh-CN" sz="2800" i="0" dirty="0" smtClean="0">
                <a:solidFill>
                  <a:srgbClr val="FFFFFF"/>
                </a:solidFill>
                <a:effectLst/>
                <a:latin typeface="+mj-ea"/>
                <a:ea typeface="+mj-ea"/>
              </a:rPr>
              <a:t>》</a:t>
            </a:r>
            <a:r>
              <a:rPr lang="zh-CN" altLang="en-US" sz="2800" i="0" dirty="0" smtClean="0">
                <a:solidFill>
                  <a:srgbClr val="FFFFFF"/>
                </a:solidFill>
                <a:effectLst/>
                <a:latin typeface="+mj-ea"/>
                <a:ea typeface="+mj-ea"/>
              </a:rPr>
              <a:t>。意见提出，“到</a:t>
            </a:r>
            <a:r>
              <a:rPr lang="en-US" altLang="zh-CN" sz="2800" i="0" dirty="0" smtClean="0">
                <a:solidFill>
                  <a:srgbClr val="FFFFFF"/>
                </a:solidFill>
                <a:effectLst/>
                <a:latin typeface="+mj-ea"/>
                <a:ea typeface="+mj-ea"/>
              </a:rPr>
              <a:t>2022</a:t>
            </a:r>
            <a:r>
              <a:rPr lang="zh-CN" altLang="en-US" sz="2800" i="0" dirty="0" smtClean="0">
                <a:solidFill>
                  <a:srgbClr val="FFFFFF"/>
                </a:solidFill>
                <a:effectLst/>
                <a:latin typeface="+mj-ea"/>
                <a:ea typeface="+mj-ea"/>
              </a:rPr>
              <a:t>年，基本形成覆盖城乡、便捷高效、均等普惠的现代公共法律服务体系。”</a:t>
            </a:r>
            <a:endParaRPr lang="zh-CN" altLang="en-US" sz="2800" i="0" dirty="0">
              <a:solidFill>
                <a:srgbClr val="FFFFFF"/>
              </a:solidFill>
              <a:effectLst/>
              <a:latin typeface="+mj-ea"/>
              <a:ea typeface="+mj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96044" y="1895956"/>
            <a:ext cx="3208711" cy="325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109"/>
          <p:cNvSpPr txBox="1"/>
          <p:nvPr/>
        </p:nvSpPr>
        <p:spPr>
          <a:xfrm>
            <a:off x="767245" y="1053070"/>
            <a:ext cx="8407813" cy="569609"/>
          </a:xfrm>
          <a:prstGeom prst="rect">
            <a:avLst/>
          </a:prstGeom>
          <a:noFill/>
        </p:spPr>
        <p:txBody>
          <a:bodyPr wrap="square" lIns="56610" tIns="28304" rIns="56610" bIns="28304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lnSpc>
                <a:spcPct val="120000"/>
              </a:lnSpc>
              <a:defRPr/>
            </a:pPr>
            <a:r>
              <a:rPr lang="zh-CN" altLang="en-US" sz="3200" i="0" kern="0" dirty="0" smtClean="0">
                <a:solidFill>
                  <a:srgbClr val="FFFF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公共法律服务机构和队伍都达到历史最高水平</a:t>
            </a:r>
            <a:endParaRPr lang="zh-CN" altLang="en-US" sz="3200" i="0" kern="0" dirty="0">
              <a:solidFill>
                <a:srgbClr val="FFFF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</p:txBody>
      </p:sp>
      <p:grpSp>
        <p:nvGrpSpPr>
          <p:cNvPr id="2" name="组合 21"/>
          <p:cNvGrpSpPr/>
          <p:nvPr/>
        </p:nvGrpSpPr>
        <p:grpSpPr>
          <a:xfrm>
            <a:off x="9176278" y="1017131"/>
            <a:ext cx="1970846" cy="1995871"/>
            <a:chOff x="800752" y="785800"/>
            <a:chExt cx="2227424" cy="2232422"/>
          </a:xfrm>
        </p:grpSpPr>
        <p:grpSp>
          <p:nvGrpSpPr>
            <p:cNvPr id="3" name="组合 17"/>
            <p:cNvGrpSpPr/>
            <p:nvPr/>
          </p:nvGrpSpPr>
          <p:grpSpPr>
            <a:xfrm>
              <a:off x="800752" y="785800"/>
              <a:ext cx="2227424" cy="2232422"/>
              <a:chOff x="1529375" y="860757"/>
              <a:chExt cx="2373418" cy="2378744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1636782" y="931198"/>
                <a:ext cx="2158604" cy="2158602"/>
              </a:xfrm>
              <a:prstGeom prst="ellipse">
                <a:avLst/>
              </a:prstGeom>
              <a:noFill/>
              <a:ln w="19050">
                <a:solidFill>
                  <a:srgbClr val="FFFF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b="1">
                  <a:latin typeface="+mn-ea"/>
                </a:endParaRPr>
              </a:p>
            </p:txBody>
          </p:sp>
          <p:sp>
            <p:nvSpPr>
              <p:cNvPr id="27" name="椭圆 1"/>
              <p:cNvSpPr/>
              <p:nvPr/>
            </p:nvSpPr>
            <p:spPr>
              <a:xfrm>
                <a:off x="1529375" y="860757"/>
                <a:ext cx="2373418" cy="2378744"/>
              </a:xfrm>
              <a:custGeom>
                <a:avLst/>
                <a:gdLst/>
                <a:ahLst/>
                <a:cxnLst/>
                <a:rect l="l" t="t" r="r" b="b"/>
                <a:pathLst>
                  <a:path w="2373418" h="2378746">
                    <a:moveTo>
                      <a:pt x="1189373" y="0"/>
                    </a:moveTo>
                    <a:lnTo>
                      <a:pt x="1189373" y="287688"/>
                    </a:lnTo>
                    <a:cubicBezTo>
                      <a:pt x="691386" y="287688"/>
                      <a:pt x="287688" y="691386"/>
                      <a:pt x="287688" y="1189373"/>
                    </a:cubicBezTo>
                    <a:cubicBezTo>
                      <a:pt x="287688" y="1687360"/>
                      <a:pt x="691386" y="2091058"/>
                      <a:pt x="1189373" y="2091058"/>
                    </a:cubicBezTo>
                    <a:cubicBezTo>
                      <a:pt x="1651642" y="2091058"/>
                      <a:pt x="2032663" y="1743194"/>
                      <a:pt x="2084369" y="1294891"/>
                    </a:cubicBezTo>
                    <a:lnTo>
                      <a:pt x="2373418" y="1294891"/>
                    </a:lnTo>
                    <a:cubicBezTo>
                      <a:pt x="2320695" y="1902370"/>
                      <a:pt x="1810666" y="2378746"/>
                      <a:pt x="1189373" y="2378746"/>
                    </a:cubicBezTo>
                    <a:cubicBezTo>
                      <a:pt x="532500" y="2378746"/>
                      <a:pt x="0" y="1846246"/>
                      <a:pt x="0" y="1189373"/>
                    </a:cubicBezTo>
                    <a:cubicBezTo>
                      <a:pt x="0" y="532500"/>
                      <a:pt x="532500" y="0"/>
                      <a:pt x="1189373" y="0"/>
                    </a:cubicBez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</p:spPr>
            <p:txBody>
              <a:bodyPr vert="horz" wrap="square" lIns="91412" tIns="45706" rIns="91412" bIns="45706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</p:grpSp>
        <p:sp>
          <p:nvSpPr>
            <p:cNvPr id="24" name="TextBox 87"/>
            <p:cNvSpPr txBox="1"/>
            <p:nvPr/>
          </p:nvSpPr>
          <p:spPr>
            <a:xfrm>
              <a:off x="1446438" y="1106736"/>
              <a:ext cx="1078319" cy="5163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i="0" dirty="0" smtClean="0">
                  <a:solidFill>
                    <a:srgbClr val="FFFFFF"/>
                  </a:solidFill>
                  <a:effectLst/>
                  <a:latin typeface="+mn-ea"/>
                </a:rPr>
                <a:t>420</a:t>
              </a:r>
              <a:r>
                <a:rPr lang="zh-CN" altLang="en-US" sz="2400" i="0" dirty="0" smtClean="0">
                  <a:solidFill>
                    <a:srgbClr val="FFFFFF"/>
                  </a:solidFill>
                  <a:effectLst/>
                  <a:latin typeface="+mn-ea"/>
                </a:rPr>
                <a:t>万</a:t>
              </a:r>
              <a:endParaRPr lang="zh-CN" altLang="en-US" sz="2400" i="0" dirty="0">
                <a:solidFill>
                  <a:srgbClr val="FFFFFF"/>
                </a:solidFill>
                <a:effectLst/>
                <a:latin typeface="+mn-ea"/>
              </a:endParaRPr>
            </a:p>
          </p:txBody>
        </p:sp>
        <p:sp>
          <p:nvSpPr>
            <p:cNvPr id="25" name="TextBox 88"/>
            <p:cNvSpPr txBox="1"/>
            <p:nvPr/>
          </p:nvSpPr>
          <p:spPr>
            <a:xfrm>
              <a:off x="1387987" y="1456348"/>
              <a:ext cx="1288767" cy="13425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i="0" dirty="0" smtClean="0">
                  <a:solidFill>
                    <a:srgbClr val="FFFFFF"/>
                  </a:solidFill>
                  <a:effectLst/>
                  <a:latin typeface="+mn-ea"/>
                </a:rPr>
                <a:t>各类法律服务人员</a:t>
              </a:r>
              <a:endParaRPr lang="zh-CN" altLang="en-US" sz="2400" i="0" dirty="0">
                <a:solidFill>
                  <a:srgbClr val="FFFFFF"/>
                </a:solidFill>
                <a:effectLst/>
                <a:latin typeface="+mn-ea"/>
              </a:endParaRPr>
            </a:p>
          </p:txBody>
        </p:sp>
      </p:grpSp>
      <p:grpSp>
        <p:nvGrpSpPr>
          <p:cNvPr id="4" name="组合 28"/>
          <p:cNvGrpSpPr/>
          <p:nvPr/>
        </p:nvGrpSpPr>
        <p:grpSpPr>
          <a:xfrm>
            <a:off x="9265467" y="3118423"/>
            <a:ext cx="2003721" cy="1995873"/>
            <a:chOff x="3540169" y="449168"/>
            <a:chExt cx="2126625" cy="2129124"/>
          </a:xfrm>
        </p:grpSpPr>
        <p:sp>
          <p:nvSpPr>
            <p:cNvPr id="30" name="椭圆 29"/>
            <p:cNvSpPr/>
            <p:nvPr/>
          </p:nvSpPr>
          <p:spPr>
            <a:xfrm>
              <a:off x="3540169" y="449168"/>
              <a:ext cx="2025824" cy="2025823"/>
            </a:xfrm>
            <a:prstGeom prst="ellipse">
              <a:avLst/>
            </a:prstGeom>
            <a:noFill/>
            <a:ln w="1905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="1">
                <a:latin typeface="+mn-ea"/>
              </a:endParaRPr>
            </a:p>
          </p:txBody>
        </p:sp>
        <p:sp>
          <p:nvSpPr>
            <p:cNvPr id="31" name="椭圆 1"/>
            <p:cNvSpPr/>
            <p:nvPr/>
          </p:nvSpPr>
          <p:spPr>
            <a:xfrm>
              <a:off x="3577963" y="1561108"/>
              <a:ext cx="2088831" cy="1017184"/>
            </a:xfrm>
            <a:custGeom>
              <a:avLst/>
              <a:gdLst/>
              <a:ahLst/>
              <a:cxnLst/>
              <a:rect l="l" t="t" r="r" b="b"/>
              <a:pathLst>
                <a:path w="2088831" h="1017184">
                  <a:moveTo>
                    <a:pt x="1817562" y="0"/>
                  </a:moveTo>
                  <a:lnTo>
                    <a:pt x="2088831" y="0"/>
                  </a:lnTo>
                  <a:cubicBezTo>
                    <a:pt x="2039351" y="570111"/>
                    <a:pt x="1560695" y="1017184"/>
                    <a:pt x="977619" y="1017184"/>
                  </a:cubicBezTo>
                  <a:cubicBezTo>
                    <a:pt x="556457" y="1017184"/>
                    <a:pt x="189775" y="783931"/>
                    <a:pt x="0" y="439399"/>
                  </a:cubicBezTo>
                  <a:lnTo>
                    <a:pt x="248210" y="323051"/>
                  </a:lnTo>
                  <a:cubicBezTo>
                    <a:pt x="391494" y="577373"/>
                    <a:pt x="664725" y="747193"/>
                    <a:pt x="977619" y="747193"/>
                  </a:cubicBezTo>
                  <a:cubicBezTo>
                    <a:pt x="1411453" y="747193"/>
                    <a:pt x="1769037" y="420726"/>
                    <a:pt x="1817562" y="0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="1">
                <a:latin typeface="+mn-ea"/>
              </a:endParaRPr>
            </a:p>
          </p:txBody>
        </p:sp>
        <p:sp>
          <p:nvSpPr>
            <p:cNvPr id="32" name="TextBox 101"/>
            <p:cNvSpPr txBox="1"/>
            <p:nvPr/>
          </p:nvSpPr>
          <p:spPr>
            <a:xfrm>
              <a:off x="3986590" y="582965"/>
              <a:ext cx="1184465" cy="4924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i="0" dirty="0" smtClean="0">
                  <a:solidFill>
                    <a:srgbClr val="FFFFFF"/>
                  </a:solidFill>
                  <a:effectLst/>
                  <a:latin typeface="+mn-ea"/>
                </a:rPr>
                <a:t>85.3</a:t>
              </a:r>
              <a:r>
                <a:rPr lang="zh-CN" altLang="en-US" sz="2400" i="0" dirty="0" smtClean="0">
                  <a:solidFill>
                    <a:srgbClr val="FFFFFF"/>
                  </a:solidFill>
                  <a:effectLst/>
                  <a:latin typeface="+mn-ea"/>
                </a:rPr>
                <a:t>万</a:t>
              </a:r>
              <a:endParaRPr lang="zh-CN" altLang="en-US" sz="2400" i="0" dirty="0">
                <a:solidFill>
                  <a:srgbClr val="FFFFFF"/>
                </a:solidFill>
                <a:effectLst/>
                <a:latin typeface="+mn-ea"/>
              </a:endParaRPr>
            </a:p>
          </p:txBody>
        </p:sp>
        <p:sp>
          <p:nvSpPr>
            <p:cNvPr id="33" name="TextBox 102"/>
            <p:cNvSpPr txBox="1"/>
            <p:nvPr/>
          </p:nvSpPr>
          <p:spPr>
            <a:xfrm>
              <a:off x="3971432" y="994202"/>
              <a:ext cx="1298528" cy="12804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i="0" dirty="0" smtClean="0">
                  <a:solidFill>
                    <a:srgbClr val="FFFFFF"/>
                  </a:solidFill>
                  <a:effectLst/>
                  <a:latin typeface="+mn-ea"/>
                </a:rPr>
                <a:t>各类法律服务机构</a:t>
              </a:r>
              <a:endParaRPr lang="zh-CN" altLang="en-US" sz="2400" i="0" dirty="0">
                <a:solidFill>
                  <a:srgbClr val="FFFFFF"/>
                </a:solidFill>
                <a:effectLst/>
                <a:latin typeface="+mn-ea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931025" y="1719268"/>
            <a:ext cx="8044533" cy="297312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400" i="0" dirty="0" smtClean="0">
                <a:solidFill>
                  <a:srgbClr val="FFFFFF"/>
                </a:solidFill>
                <a:effectLst/>
                <a:latin typeface="+mn-ea"/>
              </a:rPr>
              <a:t>    截止到</a:t>
            </a:r>
            <a:r>
              <a:rPr lang="en-US" altLang="zh-CN" sz="2400" i="0" dirty="0" smtClean="0">
                <a:solidFill>
                  <a:srgbClr val="FFFFFF"/>
                </a:solidFill>
                <a:effectLst/>
                <a:latin typeface="+mn-ea"/>
              </a:rPr>
              <a:t>2019</a:t>
            </a:r>
            <a:r>
              <a:rPr lang="zh-CN" altLang="en-US" sz="2400" i="0" dirty="0" smtClean="0">
                <a:solidFill>
                  <a:srgbClr val="FFFFFF"/>
                </a:solidFill>
                <a:effectLst/>
                <a:latin typeface="+mn-ea"/>
              </a:rPr>
              <a:t>年</a:t>
            </a:r>
            <a:r>
              <a:rPr lang="en-US" altLang="zh-CN" sz="2400" i="0" dirty="0" smtClean="0">
                <a:solidFill>
                  <a:srgbClr val="FFFFFF"/>
                </a:solidFill>
                <a:effectLst/>
                <a:latin typeface="+mn-ea"/>
              </a:rPr>
              <a:t>5</a:t>
            </a:r>
            <a:r>
              <a:rPr lang="zh-CN" altLang="en-US" sz="2400" i="0" dirty="0" smtClean="0">
                <a:solidFill>
                  <a:srgbClr val="FFFFFF"/>
                </a:solidFill>
                <a:effectLst/>
                <a:latin typeface="+mn-ea"/>
              </a:rPr>
              <a:t>月底，各类法律服务人员</a:t>
            </a:r>
            <a:r>
              <a:rPr lang="en-US" altLang="zh-CN" sz="2400" i="0" dirty="0" smtClean="0">
                <a:solidFill>
                  <a:srgbClr val="FFFFFF"/>
                </a:solidFill>
                <a:effectLst/>
                <a:latin typeface="+mn-ea"/>
              </a:rPr>
              <a:t>420</a:t>
            </a:r>
            <a:r>
              <a:rPr lang="zh-CN" altLang="en-US" sz="2400" i="0" dirty="0" smtClean="0">
                <a:solidFill>
                  <a:srgbClr val="FFFFFF"/>
                </a:solidFill>
                <a:effectLst/>
                <a:latin typeface="+mn-ea"/>
              </a:rPr>
              <a:t>万人，各类服务机构</a:t>
            </a:r>
            <a:r>
              <a:rPr lang="en-US" altLang="zh-CN" sz="2400" i="0" dirty="0" smtClean="0">
                <a:solidFill>
                  <a:srgbClr val="FFFFFF"/>
                </a:solidFill>
                <a:effectLst/>
                <a:latin typeface="+mn-ea"/>
              </a:rPr>
              <a:t>85.3</a:t>
            </a:r>
            <a:r>
              <a:rPr lang="zh-CN" altLang="en-US" sz="2400" i="0" dirty="0" smtClean="0">
                <a:solidFill>
                  <a:srgbClr val="FFFFFF"/>
                </a:solidFill>
                <a:effectLst/>
                <a:latin typeface="+mn-ea"/>
              </a:rPr>
              <a:t>万个；建成县级公共法律服务中心近</a:t>
            </a:r>
            <a:r>
              <a:rPr lang="en-US" altLang="zh-CN" sz="2400" i="0" dirty="0" smtClean="0">
                <a:solidFill>
                  <a:srgbClr val="FFFFFF"/>
                </a:solidFill>
                <a:effectLst/>
                <a:latin typeface="+mn-ea"/>
              </a:rPr>
              <a:t>3000</a:t>
            </a:r>
            <a:r>
              <a:rPr lang="zh-CN" altLang="en-US" sz="2400" i="0" dirty="0" smtClean="0">
                <a:solidFill>
                  <a:srgbClr val="FFFFFF"/>
                </a:solidFill>
                <a:effectLst/>
                <a:latin typeface="+mn-ea"/>
              </a:rPr>
              <a:t>个、乡镇（街道）公共法律服务工作站近</a:t>
            </a:r>
            <a:r>
              <a:rPr lang="en-US" altLang="zh-CN" sz="2400" i="0" dirty="0" smtClean="0">
                <a:solidFill>
                  <a:srgbClr val="FFFFFF"/>
                </a:solidFill>
                <a:effectLst/>
                <a:latin typeface="+mn-ea"/>
              </a:rPr>
              <a:t>4</a:t>
            </a:r>
            <a:r>
              <a:rPr lang="zh-CN" altLang="en-US" sz="2400" i="0" dirty="0" smtClean="0">
                <a:solidFill>
                  <a:srgbClr val="FFFFFF"/>
                </a:solidFill>
                <a:effectLst/>
                <a:latin typeface="+mn-ea"/>
              </a:rPr>
              <a:t>万个，覆盖率分别为</a:t>
            </a:r>
            <a:r>
              <a:rPr lang="en-US" altLang="zh-CN" sz="2400" i="0" dirty="0" smtClean="0">
                <a:solidFill>
                  <a:srgbClr val="FFFFFF"/>
                </a:solidFill>
                <a:effectLst/>
                <a:latin typeface="+mn-ea"/>
              </a:rPr>
              <a:t>99.97%</a:t>
            </a:r>
            <a:r>
              <a:rPr lang="zh-CN" altLang="en-US" sz="2400" i="0" dirty="0" smtClean="0">
                <a:solidFill>
                  <a:srgbClr val="FFFFFF"/>
                </a:solidFill>
                <a:effectLst/>
                <a:latin typeface="+mn-ea"/>
              </a:rPr>
              <a:t>和</a:t>
            </a:r>
            <a:r>
              <a:rPr lang="en-US" altLang="zh-CN" sz="2400" i="0" dirty="0" smtClean="0">
                <a:solidFill>
                  <a:srgbClr val="FFFFFF"/>
                </a:solidFill>
                <a:effectLst/>
                <a:latin typeface="+mn-ea"/>
              </a:rPr>
              <a:t>98.29%</a:t>
            </a:r>
            <a:r>
              <a:rPr lang="zh-CN" altLang="en-US" sz="2400" i="0" dirty="0" smtClean="0">
                <a:solidFill>
                  <a:srgbClr val="FFFFFF"/>
                </a:solidFill>
                <a:effectLst/>
                <a:latin typeface="+mn-ea"/>
              </a:rPr>
              <a:t>；为全国</a:t>
            </a:r>
            <a:r>
              <a:rPr lang="en-US" altLang="zh-CN" sz="2400" i="0" dirty="0" smtClean="0">
                <a:solidFill>
                  <a:srgbClr val="FFFFFF"/>
                </a:solidFill>
                <a:effectLst/>
                <a:latin typeface="+mn-ea"/>
              </a:rPr>
              <a:t>65</a:t>
            </a:r>
            <a:r>
              <a:rPr lang="zh-CN" altLang="en-US" sz="2400" i="0" dirty="0" smtClean="0">
                <a:solidFill>
                  <a:srgbClr val="FFFFFF"/>
                </a:solidFill>
                <a:effectLst/>
                <a:latin typeface="+mn-ea"/>
              </a:rPr>
              <a:t>万个村（居）配备法律顾问，覆盖率达</a:t>
            </a:r>
            <a:r>
              <a:rPr lang="en-US" altLang="zh-CN" sz="2400" i="0" dirty="0" smtClean="0">
                <a:solidFill>
                  <a:srgbClr val="FFFFFF"/>
                </a:solidFill>
                <a:effectLst/>
                <a:latin typeface="+mn-ea"/>
              </a:rPr>
              <a:t>99.9%</a:t>
            </a:r>
            <a:r>
              <a:rPr lang="zh-CN" altLang="en-US" sz="2400" i="0" dirty="0" smtClean="0">
                <a:solidFill>
                  <a:srgbClr val="FFFFFF"/>
                </a:solidFill>
                <a:effectLst/>
                <a:latin typeface="+mn-ea"/>
              </a:rPr>
              <a:t>；中国法律服务网功能齐全，“</a:t>
            </a:r>
            <a:r>
              <a:rPr lang="en-US" altLang="zh-CN" sz="2400" i="0" dirty="0" smtClean="0">
                <a:solidFill>
                  <a:srgbClr val="FFFFFF"/>
                </a:solidFill>
                <a:effectLst/>
                <a:latin typeface="+mn-ea"/>
              </a:rPr>
              <a:t>12348”</a:t>
            </a:r>
            <a:r>
              <a:rPr lang="zh-CN" altLang="en-US" sz="2400" i="0" dirty="0" smtClean="0">
                <a:solidFill>
                  <a:srgbClr val="FFFFFF"/>
                </a:solidFill>
                <a:effectLst/>
                <a:latin typeface="+mn-ea"/>
              </a:rPr>
              <a:t>公共法律服务热线覆盖全国，</a:t>
            </a:r>
            <a:r>
              <a:rPr lang="en-US" altLang="zh-CN" sz="2400" i="0" dirty="0" smtClean="0">
                <a:solidFill>
                  <a:srgbClr val="FFFFFF"/>
                </a:solidFill>
                <a:effectLst/>
                <a:latin typeface="+mn-ea"/>
              </a:rPr>
              <a:t>24</a:t>
            </a:r>
            <a:r>
              <a:rPr lang="zh-CN" altLang="en-US" sz="2400" i="0" dirty="0" smtClean="0">
                <a:solidFill>
                  <a:srgbClr val="FFFFFF"/>
                </a:solidFill>
                <a:effectLst/>
                <a:latin typeface="+mn-ea"/>
              </a:rPr>
              <a:t>小时服务。</a:t>
            </a:r>
            <a:endParaRPr lang="zh-CN" altLang="en-US" sz="2400" i="0" dirty="0">
              <a:solidFill>
                <a:srgbClr val="FFFFFF"/>
              </a:solidFill>
              <a:effectLst/>
              <a:latin typeface="+mn-ea"/>
            </a:endParaRPr>
          </a:p>
        </p:txBody>
      </p:sp>
    </p:spTree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50579" y="2041803"/>
            <a:ext cx="9773618" cy="84125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200" i="0" dirty="0" smtClean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3200" i="0" dirty="0" smtClean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健全社会矛盾纠纷预防化解机制。</a:t>
            </a:r>
            <a:endParaRPr kumimoji="0" lang="zh-CN" altLang="en-US" sz="3200" b="0" i="0" u="none" strike="noStrike" cap="none" spc="0" normalizeH="0" baseline="0" dirty="0" smtClean="0">
              <a:ln>
                <a:noFill/>
              </a:ln>
              <a:solidFill>
                <a:srgbClr val="FFFFFF"/>
              </a:solidFill>
              <a:effectLst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9309" y="1379913"/>
            <a:ext cx="6328692" cy="5950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kumimoji="0" lang="zh-CN" altLang="en-US" sz="3200" b="0" i="0" u="none" strike="noStrike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ea"/>
                <a:ea typeface="+mn-ea"/>
                <a:sym typeface="Hoefler Text"/>
              </a:rPr>
              <a:t>（二）</a:t>
            </a:r>
            <a:r>
              <a:rPr lang="zh-CN" altLang="en-US" sz="3200" i="0" kern="1200" dirty="0" smtClean="0">
                <a:solidFill>
                  <a:srgbClr val="FFFFFF"/>
                </a:solidFill>
                <a:effectLst/>
                <a:latin typeface="+mn-ea"/>
                <a:ea typeface="+mn-ea"/>
              </a:rPr>
              <a:t>建设法治社会的具体任务</a:t>
            </a:r>
            <a:endParaRPr kumimoji="0" lang="zh-CN" altLang="en-US" sz="3200" b="0" i="0" u="none" strike="noStrike" cap="none" spc="0" normalizeH="0" baseline="0" dirty="0" smtClean="0">
              <a:ln>
                <a:noFill/>
              </a:ln>
              <a:solidFill>
                <a:srgbClr val="FFFFFF"/>
              </a:solidFill>
              <a:effectLst/>
              <a:uFillTx/>
              <a:latin typeface="+mn-ea"/>
              <a:ea typeface="+mn-ea"/>
              <a:sym typeface="Hoefler Tex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1943809" y="870189"/>
            <a:ext cx="10254881" cy="8144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l" defTabSz="685800" hangingPunct="1">
              <a:defRPr/>
            </a:pPr>
            <a:r>
              <a:rPr kumimoji="0" lang="zh-CN" altLang="en-US" sz="360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探究与分享</a:t>
            </a:r>
            <a:r>
              <a:rPr kumimoji="0" lang="en-US" altLang="zh-CN" sz="360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——</a:t>
            </a:r>
            <a:r>
              <a:rPr lang="zh-CN" altLang="en-US" sz="3600" i="0" kern="1200" dirty="0" smtClean="0">
                <a:solidFill>
                  <a:srgbClr val="FFFF00"/>
                </a:solidFill>
                <a:effectLst/>
                <a:latin typeface="+mn-ea"/>
                <a:ea typeface="+mn-ea"/>
                <a:cs typeface="+mj-cs"/>
              </a:rPr>
              <a:t>人民调解制度</a:t>
            </a:r>
            <a:endParaRPr kumimoji="0" lang="zh-CN" altLang="en-US" sz="360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95434" y="1690972"/>
            <a:ext cx="9821745" cy="398057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zh-CN" altLang="en-US" sz="2800" i="0" dirty="0" smtClean="0">
                <a:solidFill>
                  <a:srgbClr val="FFFFFF"/>
                </a:solidFill>
                <a:effectLst/>
                <a:latin typeface="+mn-ea"/>
                <a:ea typeface="+mn-ea"/>
                <a:cs typeface="仿宋" panose="02010609060101010101" pitchFamily="49" charset="-122"/>
              </a:rPr>
              <a:t>    老王和老许两家是邻居，因为雨水排放问题产生纠纷，甚至动手打架。听到这一消息后，村人民调解委员会主任连忙赶到现场。主任指出他们不该动手，待他们情绪稳定后，给他们讲道理、说法律，分析利弊，劝他们认识动手打人可能造成的严重后果</a:t>
            </a:r>
            <a:r>
              <a:rPr lang="zh-CN" altLang="en-US" sz="2800" i="0" smtClean="0">
                <a:solidFill>
                  <a:srgbClr val="FFFFFF"/>
                </a:solidFill>
                <a:effectLst/>
                <a:latin typeface="+mn-ea"/>
                <a:ea typeface="+mn-ea"/>
                <a:cs typeface="仿宋" panose="02010609060101010101" pitchFamily="49" charset="-122"/>
              </a:rPr>
              <a:t>。经过劝导，</a:t>
            </a:r>
            <a:r>
              <a:rPr lang="zh-CN" altLang="en-US" sz="2800" i="0" dirty="0" smtClean="0">
                <a:solidFill>
                  <a:srgbClr val="FFFFFF"/>
                </a:solidFill>
                <a:effectLst/>
                <a:latin typeface="+mn-ea"/>
                <a:ea typeface="+mn-ea"/>
                <a:cs typeface="仿宋" panose="02010609060101010101" pitchFamily="49" charset="-122"/>
              </a:rPr>
              <a:t>两家最终协商解决了排水问题。</a:t>
            </a:r>
            <a:endParaRPr lang="en-US" altLang="zh-CN" sz="2800" i="0" dirty="0" smtClean="0">
              <a:solidFill>
                <a:srgbClr val="FFFFFF"/>
              </a:solidFill>
              <a:effectLst/>
              <a:latin typeface="+mn-ea"/>
              <a:ea typeface="+mn-ea"/>
              <a:cs typeface="仿宋" panose="02010609060101010101" pitchFamily="49" charset="-122"/>
            </a:endParaRPr>
          </a:p>
          <a:p>
            <a:pPr algn="l"/>
            <a:r>
              <a:rPr lang="zh-CN" altLang="en-US" sz="2800" i="0" dirty="0" smtClean="0">
                <a:solidFill>
                  <a:srgbClr val="EDEDEE"/>
                </a:solidFill>
                <a:effectLst/>
                <a:latin typeface="+mn-ea"/>
                <a:ea typeface="+mn-ea"/>
              </a:rPr>
              <a:t>    </a:t>
            </a:r>
            <a:endParaRPr lang="en-US" altLang="zh-CN" sz="2800" i="0" dirty="0" smtClean="0">
              <a:solidFill>
                <a:srgbClr val="EDEDEE"/>
              </a:solidFill>
              <a:effectLst/>
              <a:latin typeface="+mn-ea"/>
              <a:ea typeface="+mn-ea"/>
            </a:endParaRPr>
          </a:p>
          <a:p>
            <a:pPr algn="l"/>
            <a:r>
              <a:rPr lang="en-US" altLang="zh-CN" sz="2800" i="0" dirty="0" smtClean="0">
                <a:solidFill>
                  <a:srgbClr val="EDEDEE"/>
                </a:solidFill>
                <a:effectLst/>
                <a:latin typeface="+mn-ea"/>
                <a:ea typeface="+mn-ea"/>
              </a:rPr>
              <a:t>    </a:t>
            </a:r>
            <a:r>
              <a:rPr lang="zh-CN" altLang="en-US" sz="2800" i="0" dirty="0" smtClean="0">
                <a:solidFill>
                  <a:srgbClr val="EDEDEE"/>
                </a:solidFill>
                <a:effectLst/>
                <a:latin typeface="+mn-ea"/>
                <a:ea typeface="+mn-ea"/>
              </a:rPr>
              <a:t>思考：</a:t>
            </a:r>
            <a:r>
              <a:rPr lang="zh-CN" altLang="en-US" sz="2800" i="0" dirty="0" smtClean="0">
                <a:solidFill>
                  <a:srgbClr val="FFFFFF"/>
                </a:solidFill>
                <a:effectLst/>
                <a:latin typeface="+mn-ea"/>
                <a:ea typeface="+mn-ea"/>
              </a:rPr>
              <a:t>人民调解制度是如何发挥化解社会矛盾、维护社会和谐作用的。</a:t>
            </a:r>
            <a:endParaRPr lang="zh-CN" altLang="en-US" sz="2800" i="0" dirty="0" smtClean="0">
              <a:solidFill>
                <a:srgbClr val="EDEDEE"/>
              </a:solidFill>
              <a:effectLst/>
              <a:latin typeface="+mn-ea"/>
              <a:ea typeface="+mn-ea"/>
            </a:endParaRPr>
          </a:p>
          <a:p>
            <a:pPr algn="l"/>
            <a:endParaRPr lang="en-US" altLang="zh-CN" sz="2800" i="0" dirty="0" smtClean="0">
              <a:solidFill>
                <a:srgbClr val="FFFFFF"/>
              </a:solidFill>
              <a:effectLst/>
              <a:latin typeface="+mn-ea"/>
              <a:ea typeface="+mn-ea"/>
              <a:cs typeface="仿宋" panose="02010609060101010101" pitchFamily="49" charset="-122"/>
            </a:endParaRPr>
          </a:p>
        </p:txBody>
      </p:sp>
    </p:spTree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850104" y="1708348"/>
            <a:ext cx="7221169" cy="225702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zh-CN" altLang="en-US" sz="2800" i="0" dirty="0" smtClean="0">
                <a:solidFill>
                  <a:srgbClr val="FFC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人民调解工作</a:t>
            </a:r>
            <a:r>
              <a:rPr lang="zh-CN" altLang="en-US" sz="2800" i="0" dirty="0" smtClean="0">
                <a:solidFill>
                  <a:srgbClr val="EDEDEE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主要指在人民调解委员会的主持下，通过人民调解员积极的在矛盾双方当事人之间，说服疏导，帮助交换意见，提出解决纠纷的建议，引导当事人自愿达成解决纠纷的协议。</a:t>
            </a:r>
            <a:endParaRPr kumimoji="0" lang="zh-CN" altLang="en-US" sz="2800" i="0" u="none" strike="noStrike" cap="none" spc="0" normalizeH="0" baseline="0" dirty="0" smtClean="0">
              <a:ln>
                <a:noFill/>
              </a:ln>
              <a:solidFill>
                <a:srgbClr val="EDEDEE"/>
              </a:solidFill>
              <a:effectLst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03157" y="4062584"/>
            <a:ext cx="2141621" cy="533479"/>
          </a:xfrm>
          <a:prstGeom prst="rect">
            <a:avLst/>
          </a:prstGeom>
          <a:noFill/>
          <a:ln w="12700" cap="flat">
            <a:solidFill>
              <a:srgbClr val="FFFFFF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800" i="0" dirty="0" smtClean="0">
                <a:solidFill>
                  <a:srgbClr val="EDEDEE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运行成本小</a:t>
            </a:r>
            <a:endParaRPr kumimoji="0" lang="zh-CN" altLang="en-US" sz="2800" b="0" i="0" u="none" strike="noStrike" cap="none" spc="0" normalizeH="0" baseline="0" dirty="0" smtClean="0">
              <a:ln>
                <a:noFill/>
              </a:ln>
              <a:solidFill>
                <a:srgbClr val="EDEDEE"/>
              </a:solidFill>
              <a:effectLst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97178" y="4062584"/>
            <a:ext cx="2141621" cy="533479"/>
          </a:xfrm>
          <a:prstGeom prst="rect">
            <a:avLst/>
          </a:prstGeom>
          <a:noFill/>
          <a:ln w="12700" cap="flat">
            <a:solidFill>
              <a:srgbClr val="FFFFFF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spc="0" normalizeH="0" baseline="0" dirty="0" smtClean="0">
                <a:ln>
                  <a:noFill/>
                </a:ln>
                <a:solidFill>
                  <a:srgbClr val="EDEDEE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调解更便捷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807243" y="4062584"/>
            <a:ext cx="2294021" cy="533479"/>
          </a:xfrm>
          <a:prstGeom prst="rect">
            <a:avLst/>
          </a:prstGeom>
          <a:noFill/>
          <a:ln w="12700" cap="flat">
            <a:solidFill>
              <a:srgbClr val="FFFFFF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spc="0" normalizeH="0" baseline="0" dirty="0" smtClean="0">
                <a:ln>
                  <a:noFill/>
                </a:ln>
                <a:solidFill>
                  <a:srgbClr val="EDEDEE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调解方式多样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69705" y="4062584"/>
            <a:ext cx="2558715" cy="533479"/>
          </a:xfrm>
          <a:prstGeom prst="rect">
            <a:avLst/>
          </a:prstGeom>
          <a:noFill/>
          <a:ln w="12700" cap="flat">
            <a:solidFill>
              <a:srgbClr val="FFFFFF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spc="0" normalizeH="0" baseline="0" dirty="0" smtClean="0">
                <a:ln>
                  <a:noFill/>
                </a:ln>
                <a:solidFill>
                  <a:srgbClr val="EDEDEE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调解程序灵活</a:t>
            </a:r>
          </a:p>
        </p:txBody>
      </p:sp>
      <p:pic>
        <p:nvPicPr>
          <p:cNvPr id="9" name="图片 8" descr="图片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03156" y="1708348"/>
            <a:ext cx="2294021" cy="2261482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50676" y="1586660"/>
            <a:ext cx="9773618" cy="84125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200" i="0" dirty="0" smtClean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3200" i="0" dirty="0" smtClean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健全社会矛盾纠纷预防化解机制。</a:t>
            </a:r>
            <a:endParaRPr kumimoji="0" lang="zh-CN" altLang="en-US" sz="3200" b="0" i="0" u="none" strike="noStrike" cap="none" spc="0" normalizeH="0" baseline="0" dirty="0" smtClean="0">
              <a:ln>
                <a:noFill/>
              </a:ln>
              <a:solidFill>
                <a:srgbClr val="FFFFFF"/>
              </a:solidFill>
              <a:effectLst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830943" y="4053425"/>
            <a:ext cx="1371600" cy="533479"/>
          </a:xfrm>
          <a:prstGeom prst="rect">
            <a:avLst/>
          </a:prstGeom>
          <a:noFill/>
          <a:ln w="12700" cap="flat">
            <a:solidFill>
              <a:srgbClr val="FFFFFF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" panose="02000503000000020004"/>
              </a:rPr>
              <a:t>调解</a:t>
            </a:r>
            <a:endParaRPr kumimoji="0" lang="zh-CN" altLang="en-US" sz="2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" panose="02000503000000020004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354943" y="4053425"/>
            <a:ext cx="1371600" cy="533479"/>
          </a:xfrm>
          <a:prstGeom prst="rect">
            <a:avLst/>
          </a:prstGeom>
          <a:noFill/>
          <a:ln w="12700" cap="flat">
            <a:solidFill>
              <a:srgbClr val="FFFFFF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800" i="0" dirty="0" smtClean="0">
                <a:solidFill>
                  <a:srgbClr val="FFFFFF"/>
                </a:solidFill>
                <a:effectLst/>
                <a:latin typeface="+mn-lt"/>
                <a:ea typeface="+mn-ea"/>
                <a:cs typeface="+mn-cs"/>
                <a:sym typeface="Helvetica Neue" panose="02000503000000020004"/>
              </a:rPr>
              <a:t>仲裁</a:t>
            </a:r>
            <a:endParaRPr kumimoji="0" lang="zh-CN" altLang="en-US" sz="2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" panose="02000503000000020004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878942" y="4053425"/>
            <a:ext cx="1788695" cy="533479"/>
          </a:xfrm>
          <a:prstGeom prst="rect">
            <a:avLst/>
          </a:prstGeom>
          <a:noFill/>
          <a:ln w="12700" cap="flat">
            <a:solidFill>
              <a:srgbClr val="FFFFFF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" panose="02000503000000020004"/>
              </a:rPr>
              <a:t>行政裁决</a:t>
            </a:r>
            <a:endParaRPr kumimoji="0" lang="zh-CN" altLang="en-US" sz="2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" panose="02000503000000020004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863970" y="4053425"/>
            <a:ext cx="1788695" cy="533479"/>
          </a:xfrm>
          <a:prstGeom prst="rect">
            <a:avLst/>
          </a:prstGeom>
          <a:noFill/>
          <a:ln w="12700" cap="flat">
            <a:solidFill>
              <a:srgbClr val="FFFFFF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" panose="02000503000000020004"/>
              </a:rPr>
              <a:t>行政复议</a:t>
            </a:r>
            <a:endParaRPr kumimoji="0" lang="zh-CN" altLang="en-US" sz="2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" panose="02000503000000020004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828502" y="4053425"/>
            <a:ext cx="1443789" cy="533479"/>
          </a:xfrm>
          <a:prstGeom prst="rect">
            <a:avLst/>
          </a:prstGeom>
          <a:noFill/>
          <a:ln w="12700" cap="flat">
            <a:solidFill>
              <a:srgbClr val="FFFFFF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800" i="0" dirty="0" smtClean="0">
                <a:solidFill>
                  <a:srgbClr val="FFFFFF"/>
                </a:solidFill>
                <a:effectLst/>
                <a:latin typeface="+mn-lt"/>
                <a:ea typeface="+mn-ea"/>
                <a:cs typeface="+mn-cs"/>
                <a:sym typeface="Helvetica Neue" panose="02000503000000020004"/>
              </a:rPr>
              <a:t>诉讼</a:t>
            </a:r>
            <a:endParaRPr kumimoji="0" lang="zh-CN" altLang="en-US" sz="2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" panose="02000503000000020004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2486570" y="5024675"/>
            <a:ext cx="7070560" cy="1588"/>
          </a:xfrm>
          <a:prstGeom prst="line">
            <a:avLst/>
          </a:prstGeom>
          <a:noFill/>
          <a:ln w="38100" cap="flat">
            <a:solidFill>
              <a:srgbClr val="FFFFFF"/>
            </a:solidFill>
            <a:prstDash val="solid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5" name="直接连接符 24"/>
          <p:cNvCxnSpPr/>
          <p:nvPr/>
        </p:nvCxnSpPr>
        <p:spPr>
          <a:xfrm rot="5400000">
            <a:off x="2300602" y="4808967"/>
            <a:ext cx="396000" cy="1588"/>
          </a:xfrm>
          <a:prstGeom prst="line">
            <a:avLst/>
          </a:prstGeom>
          <a:noFill/>
          <a:ln w="38100" cap="flat">
            <a:solidFill>
              <a:srgbClr val="FFFFFF"/>
            </a:solidFill>
            <a:prstDash val="solid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7" name="直接连接符 26"/>
          <p:cNvCxnSpPr/>
          <p:nvPr/>
        </p:nvCxnSpPr>
        <p:spPr>
          <a:xfrm rot="5400000">
            <a:off x="3828666" y="4792926"/>
            <a:ext cx="396000" cy="1588"/>
          </a:xfrm>
          <a:prstGeom prst="line">
            <a:avLst/>
          </a:prstGeom>
          <a:noFill/>
          <a:ln w="38100" cap="flat">
            <a:solidFill>
              <a:srgbClr val="FFFFFF"/>
            </a:solidFill>
            <a:prstDash val="solid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8" name="直接连接符 27"/>
          <p:cNvCxnSpPr/>
          <p:nvPr/>
        </p:nvCxnSpPr>
        <p:spPr>
          <a:xfrm rot="5400000">
            <a:off x="5541088" y="4776885"/>
            <a:ext cx="396000" cy="1588"/>
          </a:xfrm>
          <a:prstGeom prst="line">
            <a:avLst/>
          </a:prstGeom>
          <a:noFill/>
          <a:ln w="38100" cap="flat">
            <a:solidFill>
              <a:srgbClr val="FFFFFF"/>
            </a:solidFill>
            <a:prstDash val="solid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9" name="直接连接符 28"/>
          <p:cNvCxnSpPr/>
          <p:nvPr/>
        </p:nvCxnSpPr>
        <p:spPr>
          <a:xfrm rot="5400000">
            <a:off x="7562256" y="4784907"/>
            <a:ext cx="396000" cy="1588"/>
          </a:xfrm>
          <a:prstGeom prst="line">
            <a:avLst/>
          </a:prstGeom>
          <a:noFill/>
          <a:ln w="38100" cap="flat">
            <a:solidFill>
              <a:srgbClr val="FFFFFF"/>
            </a:solidFill>
            <a:prstDash val="solid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0" name="直接连接符 29"/>
          <p:cNvCxnSpPr/>
          <p:nvPr/>
        </p:nvCxnSpPr>
        <p:spPr>
          <a:xfrm rot="5400000">
            <a:off x="9358336" y="4816992"/>
            <a:ext cx="396000" cy="1588"/>
          </a:xfrm>
          <a:prstGeom prst="line">
            <a:avLst/>
          </a:prstGeom>
          <a:noFill/>
          <a:ln w="38100" cap="flat">
            <a:solidFill>
              <a:srgbClr val="FFFFFF"/>
            </a:solidFill>
            <a:prstDash val="solid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3" name="矩形 32"/>
          <p:cNvSpPr/>
          <p:nvPr/>
        </p:nvSpPr>
        <p:spPr>
          <a:xfrm>
            <a:off x="4381630" y="5074389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i="0" dirty="0" smtClean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宋体" panose="02010600030101010101" pitchFamily="2" charset="-122"/>
              </a:rPr>
              <a:t>有机衔接、相互协调</a:t>
            </a:r>
            <a:endParaRPr lang="zh-CN" altLang="en-US" sz="2800" i="0" dirty="0">
              <a:solidFill>
                <a:srgbClr val="FFFF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79309" y="1064029"/>
            <a:ext cx="6328692" cy="5950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kumimoji="0" lang="zh-CN" altLang="en-US" sz="3200" b="0" i="0" u="none" strike="noStrike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ea"/>
                <a:ea typeface="+mn-ea"/>
                <a:sym typeface="Hoefler Text"/>
              </a:rPr>
              <a:t>（二）</a:t>
            </a:r>
            <a:r>
              <a:rPr lang="zh-CN" altLang="en-US" sz="3200" i="0" kern="1200" dirty="0" smtClean="0">
                <a:solidFill>
                  <a:srgbClr val="FFFFFF"/>
                </a:solidFill>
                <a:effectLst/>
                <a:latin typeface="+mn-ea"/>
                <a:ea typeface="+mn-ea"/>
              </a:rPr>
              <a:t>建设法治社会的具体任务</a:t>
            </a:r>
            <a:endParaRPr kumimoji="0" lang="zh-CN" altLang="en-US" sz="3200" b="0" i="0" u="none" strike="noStrike" cap="none" spc="0" normalizeH="0" baseline="0" dirty="0" smtClean="0">
              <a:ln>
                <a:noFill/>
              </a:ln>
              <a:solidFill>
                <a:srgbClr val="FFFFFF"/>
              </a:solidFill>
              <a:effectLst/>
              <a:uFillTx/>
              <a:latin typeface="+mn-ea"/>
              <a:ea typeface="+mn-ea"/>
              <a:sym typeface="Hoefler Text"/>
            </a:endParaRPr>
          </a:p>
        </p:txBody>
      </p:sp>
      <p:pic>
        <p:nvPicPr>
          <p:cNvPr id="24" name="图片 23" descr="u=2884495329,1139693236&amp;fm=26&amp;gp=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11637" y="2487536"/>
            <a:ext cx="1962026" cy="1263545"/>
          </a:xfrm>
          <a:prstGeom prst="rect">
            <a:avLst/>
          </a:prstGeom>
        </p:spPr>
      </p:pic>
      <p:pic>
        <p:nvPicPr>
          <p:cNvPr id="32" name="图片 31" descr="图片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14454" y="2487536"/>
            <a:ext cx="2057837" cy="1263545"/>
          </a:xfrm>
          <a:prstGeom prst="rect">
            <a:avLst/>
          </a:prstGeom>
        </p:spPr>
      </p:pic>
      <p:pic>
        <p:nvPicPr>
          <p:cNvPr id="5124" name="Picture 4" descr="https://ss2.bdstatic.com/70cFvnSh_Q1YnxGkpoWK1HF6hhy/it/u=277719716,860009520&amp;fm=26&amp;gp=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26577" y="2487536"/>
            <a:ext cx="2031361" cy="1263545"/>
          </a:xfrm>
          <a:prstGeom prst="rect">
            <a:avLst/>
          </a:prstGeom>
          <a:noFill/>
        </p:spPr>
      </p:pic>
      <p:pic>
        <p:nvPicPr>
          <p:cNvPr id="34" name="图片 33" descr="图片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07122" y="2487536"/>
            <a:ext cx="1893495" cy="126354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1677810" y="920064"/>
            <a:ext cx="9677376" cy="8144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l" defTabSz="685800" hangingPunct="1">
              <a:defRPr/>
            </a:pPr>
            <a:r>
              <a:rPr kumimoji="0" lang="zh-CN" altLang="en-US" sz="360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探究与分享</a:t>
            </a:r>
            <a:r>
              <a:rPr kumimoji="0" lang="en-US" altLang="zh-CN" sz="360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——</a:t>
            </a:r>
            <a:r>
              <a:rPr lang="zh-CN" altLang="en-US" sz="3600" i="0" kern="1200" dirty="0" smtClean="0">
                <a:solidFill>
                  <a:srgbClr val="FFFF00"/>
                </a:solidFill>
                <a:effectLst/>
                <a:latin typeface="+mn-ea"/>
                <a:ea typeface="+mn-ea"/>
                <a:cs typeface="+mj-cs"/>
              </a:rPr>
              <a:t>讨论制订社区文明养狗公约</a:t>
            </a:r>
            <a:endParaRPr kumimoji="0" lang="zh-CN" altLang="en-US" sz="360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5684" y="1889238"/>
            <a:ext cx="1293109" cy="13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48261" y="3609473"/>
            <a:ext cx="1292400" cy="1401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圆角矩形标注 7"/>
          <p:cNvSpPr/>
          <p:nvPr/>
        </p:nvSpPr>
        <p:spPr>
          <a:xfrm>
            <a:off x="2929038" y="2021651"/>
            <a:ext cx="7717051" cy="1066959"/>
          </a:xfrm>
          <a:prstGeom prst="wedgeRoundRectCallout">
            <a:avLst>
              <a:gd name="adj1" fmla="val -55104"/>
              <a:gd name="adj2" fmla="val -22368"/>
              <a:gd name="adj3" fmla="val 16667"/>
            </a:avLst>
          </a:prstGeom>
          <a:noFill/>
          <a:ln w="12700" cap="flat">
            <a:solidFill>
              <a:srgbClr val="FFFFFF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zh-CN" altLang="en-US" sz="2800" i="0" dirty="0" smtClean="0">
                <a:solidFill>
                  <a:srgbClr val="FFFFFF"/>
                </a:solidFill>
                <a:effectLst/>
                <a:latin typeface="+mn-ea"/>
                <a:ea typeface="+mn-ea"/>
              </a:rPr>
              <a:t>应听取多方面的意见，既包括养狗居民的意见，也包括不养狗居民的意见</a:t>
            </a:r>
            <a:r>
              <a:rPr lang="zh-CN" altLang="en-US" sz="2800" i="0" dirty="0" smtClean="0">
                <a:solidFill>
                  <a:srgbClr val="FFFFFF"/>
                </a:solidFill>
                <a:effectLst/>
                <a:ea typeface="+mn-ea"/>
              </a:rPr>
              <a:t>。</a:t>
            </a:r>
            <a:endParaRPr kumimoji="0" lang="zh-CN" altLang="en-US" sz="2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" panose="02000503000000020004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2388792" y="3609473"/>
            <a:ext cx="6789501" cy="1066959"/>
          </a:xfrm>
          <a:prstGeom prst="wedgeRoundRectCallout">
            <a:avLst>
              <a:gd name="adj1" fmla="val 57774"/>
              <a:gd name="adj2" fmla="val -20571"/>
              <a:gd name="adj3" fmla="val 16667"/>
            </a:avLst>
          </a:prstGeom>
          <a:noFill/>
          <a:ln w="12700" cap="flat">
            <a:solidFill>
              <a:srgbClr val="FFFFFF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zh-CN" altLang="en-US" sz="2800" i="0" dirty="0" smtClean="0">
                <a:solidFill>
                  <a:srgbClr val="FFFFFF"/>
                </a:solidFill>
                <a:effectLst/>
                <a:latin typeface="+mn-ea"/>
                <a:ea typeface="+mn-ea"/>
              </a:rPr>
              <a:t>是否拴狗链是养狗居民的自由，应该尊重他们的意愿。</a:t>
            </a:r>
            <a:endParaRPr kumimoji="0" lang="zh-CN" altLang="en-US" sz="4400" b="0" i="0" u="none" strike="noStrike" cap="none" spc="0" normalizeH="0" baseline="0" dirty="0">
              <a:ln>
                <a:noFill/>
              </a:ln>
              <a:solidFill>
                <a:srgbClr val="F3F1DF"/>
              </a:solidFill>
              <a:effectLst/>
              <a:uFillTx/>
              <a:latin typeface="+mn-lt"/>
              <a:ea typeface="+mn-ea"/>
              <a:cs typeface="+mn-cs"/>
              <a:sym typeface="Helvetica Neue" panose="02000503000000020004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440550" y="4997006"/>
            <a:ext cx="7473471" cy="102592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3200" b="0" i="0" u="none" strike="noStrike" cap="none" spc="0" normalizeH="0" baseline="0" dirty="0" smtClean="0">
                <a:ln>
                  <a:noFill/>
                </a:ln>
                <a:solidFill>
                  <a:srgbClr val="EDEDEE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    </a:t>
            </a:r>
            <a:r>
              <a:rPr kumimoji="0" lang="zh-CN" altLang="en-US" sz="2800" b="0" i="0" u="none" strike="noStrike" cap="none" spc="0" normalizeH="0" baseline="0" dirty="0" smtClean="0">
                <a:ln>
                  <a:noFill/>
                </a:ln>
                <a:solidFill>
                  <a:srgbClr val="EDEDEE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思考：如果没有法律的保护，我们的社会将是什么样子？</a:t>
            </a:r>
            <a:endParaRPr kumimoji="0" lang="zh-CN" altLang="en-US" sz="3200" b="0" i="0" u="none" strike="noStrike" cap="none" spc="0" normalizeH="0" baseline="0" dirty="0" smtClean="0">
              <a:ln>
                <a:noFill/>
              </a:ln>
              <a:solidFill>
                <a:srgbClr val="EDEDEE"/>
              </a:solidFill>
              <a:effectLst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  <p:pic>
        <p:nvPicPr>
          <p:cNvPr id="4" name="3.以人为本 法治中国【公益广告】.avi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2497540" y="943236"/>
            <a:ext cx="7416481" cy="420197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92824" y="906411"/>
            <a:ext cx="7451677" cy="424420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92824" y="5150616"/>
            <a:ext cx="7451677" cy="96436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spc="0" normalizeH="0" baseline="0" dirty="0" smtClean="0">
                <a:ln>
                  <a:noFill/>
                </a:ln>
                <a:solidFill>
                  <a:srgbClr val="EDEDEE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    思考：如果没有法律的保护，我们的社会将是什么样子？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1685490" y="1044850"/>
            <a:ext cx="7886700" cy="8144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i="0" kern="1200" dirty="0" smtClean="0">
                <a:solidFill>
                  <a:srgbClr val="FFFF00"/>
                </a:solidFill>
                <a:effectLst/>
                <a:latin typeface="+mn-ea"/>
                <a:ea typeface="+mn-ea"/>
                <a:cs typeface="+mj-cs"/>
              </a:rPr>
              <a:t>三</a:t>
            </a:r>
            <a:r>
              <a:rPr kumimoji="0" lang="zh-CN" altLang="en-US" sz="360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、建设法治社会的重大意义</a:t>
            </a:r>
            <a:endParaRPr kumimoji="0" lang="zh-CN" altLang="en-US" sz="360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44085" y="2028305"/>
            <a:ext cx="10526747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30555" algn="l">
              <a:lnSpc>
                <a:spcPct val="150000"/>
              </a:lnSpc>
            </a:pPr>
            <a:r>
              <a:rPr lang="zh-CN" altLang="en-US" sz="2800" i="0" dirty="0" smtClean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（一）能够</a:t>
            </a:r>
            <a:r>
              <a:rPr lang="zh-CN" altLang="en-US" sz="28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更好地形成全社会学法、信法、用法的氛围，增进社会共识，维护社会秩序</a:t>
            </a:r>
            <a:r>
              <a:rPr lang="zh-CN" altLang="en-US" sz="2800" i="0" dirty="0" smtClean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i="0" dirty="0">
              <a:solidFill>
                <a:srgbClr val="FFFF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630555" algn="l">
              <a:lnSpc>
                <a:spcPct val="150000"/>
              </a:lnSpc>
            </a:pPr>
            <a:r>
              <a:rPr lang="zh-CN" altLang="en-US" sz="2800" i="0" dirty="0" smtClean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（二）能够</a:t>
            </a:r>
            <a:r>
              <a:rPr lang="zh-CN" altLang="en-US" sz="28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更好地协调各方利益关系，有效化解社会矛盾，实现社会和谐</a:t>
            </a:r>
            <a:r>
              <a:rPr lang="zh-CN" altLang="en-US" sz="2800" i="0" dirty="0" smtClean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i="0" dirty="0">
              <a:solidFill>
                <a:srgbClr val="FFFF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630555" algn="l">
              <a:lnSpc>
                <a:spcPct val="150000"/>
              </a:lnSpc>
            </a:pPr>
            <a:endParaRPr lang="zh-CN" altLang="en-US" sz="2800" i="0" dirty="0">
              <a:solidFill>
                <a:srgbClr val="FFFF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30"/>
          <p:cNvSpPr txBox="1"/>
          <p:nvPr/>
        </p:nvSpPr>
        <p:spPr>
          <a:xfrm>
            <a:off x="5089006" y="1147055"/>
            <a:ext cx="26329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Helvetica" panose="020B0604020202020204" pitchFamily="34" charset="0"/>
              </a:rPr>
              <a:t>课堂小结</a:t>
            </a:r>
          </a:p>
        </p:txBody>
      </p:sp>
      <p:sp>
        <p:nvSpPr>
          <p:cNvPr id="11" name="文本框 60"/>
          <p:cNvSpPr txBox="1"/>
          <p:nvPr/>
        </p:nvSpPr>
        <p:spPr>
          <a:xfrm>
            <a:off x="5046364" y="1927420"/>
            <a:ext cx="214383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200" i="0" dirty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法治社会</a:t>
            </a:r>
          </a:p>
        </p:txBody>
      </p:sp>
      <p:sp>
        <p:nvSpPr>
          <p:cNvPr id="24" name="圆角矩形 23"/>
          <p:cNvSpPr/>
          <p:nvPr/>
        </p:nvSpPr>
        <p:spPr>
          <a:xfrm>
            <a:off x="2293034" y="3119030"/>
            <a:ext cx="1941922" cy="1066959"/>
          </a:xfrm>
          <a:prstGeom prst="roundRect">
            <a:avLst/>
          </a:prstGeom>
          <a:solidFill>
            <a:schemeClr val="bg1">
              <a:lumMod val="20000"/>
              <a:lumOff val="80000"/>
            </a:schemeClr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>
              <a:defRPr/>
            </a:pPr>
            <a:r>
              <a:rPr lang="zh-CN" altLang="en-US" sz="2800" i="0" spc="120" dirty="0" smtClean="0">
                <a:solidFill>
                  <a:srgbClr val="0000CC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法治社会的内涵</a:t>
            </a:r>
            <a:endParaRPr lang="zh-CN" altLang="en-US" sz="2800" i="0" spc="120" dirty="0">
              <a:solidFill>
                <a:srgbClr val="0000CC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5026096" y="3129290"/>
            <a:ext cx="2242929" cy="1066959"/>
          </a:xfrm>
          <a:prstGeom prst="roundRect">
            <a:avLst/>
          </a:prstGeom>
          <a:solidFill>
            <a:schemeClr val="bg1">
              <a:lumMod val="20000"/>
              <a:lumOff val="80000"/>
            </a:schemeClr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>
              <a:defRPr/>
            </a:pPr>
            <a:r>
              <a:rPr lang="zh-CN" altLang="en-US" sz="2800" i="0" spc="120" dirty="0" smtClean="0">
                <a:solidFill>
                  <a:srgbClr val="0000CC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建设法治社会的措施</a:t>
            </a:r>
            <a:endParaRPr lang="zh-CN" altLang="en-US" sz="2800" i="0" spc="120" dirty="0">
              <a:solidFill>
                <a:srgbClr val="0000CC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8048344" y="3129290"/>
            <a:ext cx="2242929" cy="1066959"/>
          </a:xfrm>
          <a:prstGeom prst="roundRect">
            <a:avLst/>
          </a:prstGeom>
          <a:solidFill>
            <a:schemeClr val="bg1">
              <a:lumMod val="20000"/>
              <a:lumOff val="80000"/>
            </a:schemeClr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>
              <a:defRPr/>
            </a:pPr>
            <a:r>
              <a:rPr lang="zh-CN" altLang="en-US" sz="2800" i="0" spc="120" dirty="0" smtClean="0">
                <a:solidFill>
                  <a:srgbClr val="0000CC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建设法治社会的意义</a:t>
            </a:r>
            <a:endParaRPr lang="zh-CN" altLang="en-US" sz="2800" i="0" spc="120" dirty="0">
              <a:solidFill>
                <a:srgbClr val="0000CC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右箭头 26"/>
          <p:cNvSpPr/>
          <p:nvPr/>
        </p:nvSpPr>
        <p:spPr>
          <a:xfrm>
            <a:off x="4305296" y="3488788"/>
            <a:ext cx="618398" cy="309489"/>
          </a:xfrm>
          <a:prstGeom prst="rightArrow">
            <a:avLst/>
          </a:prstGeom>
          <a:solidFill>
            <a:schemeClr val="bg1">
              <a:lumMod val="20000"/>
              <a:lumOff val="80000"/>
            </a:schemeClr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4400" b="0" i="0" u="none" strike="noStrike" cap="none" spc="0" normalizeH="0" baseline="0">
              <a:ln>
                <a:noFill/>
              </a:ln>
              <a:solidFill>
                <a:srgbClr val="F3F1DF"/>
              </a:solidFill>
              <a:effectLst/>
              <a:uFillTx/>
              <a:latin typeface="+mn-lt"/>
              <a:ea typeface="+mn-ea"/>
              <a:cs typeface="+mn-cs"/>
              <a:sym typeface="Helvetica Neue" panose="02000503000000020004"/>
            </a:endParaRPr>
          </a:p>
        </p:txBody>
      </p:sp>
      <p:sp>
        <p:nvSpPr>
          <p:cNvPr id="28" name="右箭头 27"/>
          <p:cNvSpPr/>
          <p:nvPr/>
        </p:nvSpPr>
        <p:spPr>
          <a:xfrm>
            <a:off x="7370542" y="3502856"/>
            <a:ext cx="618398" cy="309489"/>
          </a:xfrm>
          <a:prstGeom prst="rightArrow">
            <a:avLst/>
          </a:prstGeom>
          <a:solidFill>
            <a:schemeClr val="bg1">
              <a:lumMod val="20000"/>
              <a:lumOff val="80000"/>
            </a:schemeClr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4400" b="0" i="0" u="none" strike="noStrike" cap="none" spc="0" normalizeH="0" baseline="0">
              <a:ln>
                <a:noFill/>
              </a:ln>
              <a:solidFill>
                <a:srgbClr val="F3F1DF"/>
              </a:solidFill>
              <a:effectLst/>
              <a:uFillTx/>
              <a:latin typeface="+mn-lt"/>
              <a:ea typeface="+mn-ea"/>
              <a:cs typeface="+mn-cs"/>
              <a:sym typeface="Helvetica Neue" panose="02000503000000020004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8488" y="1054768"/>
            <a:ext cx="1291930" cy="13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2551" y="4442074"/>
            <a:ext cx="1258848" cy="135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10189" y="2675522"/>
            <a:ext cx="1220160" cy="133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圆角矩形标注 11"/>
          <p:cNvSpPr/>
          <p:nvPr/>
        </p:nvSpPr>
        <p:spPr>
          <a:xfrm>
            <a:off x="2880912" y="1360135"/>
            <a:ext cx="6022456" cy="828596"/>
          </a:xfrm>
          <a:prstGeom prst="wedgeRoundRectCallout">
            <a:avLst>
              <a:gd name="adj1" fmla="val -55104"/>
              <a:gd name="adj2" fmla="val -22368"/>
              <a:gd name="adj3" fmla="val 16667"/>
            </a:avLst>
          </a:prstGeom>
          <a:noFill/>
          <a:ln w="12700" cap="flat">
            <a:solidFill>
              <a:srgbClr val="FFFFFF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i="0" dirty="0" smtClean="0">
                <a:solidFill>
                  <a:srgbClr val="FFFFFF"/>
                </a:solidFill>
                <a:effectLst/>
                <a:latin typeface="+mn-ea"/>
                <a:ea typeface="+mn-ea"/>
              </a:rPr>
              <a:t>养狗居民应当及时给狗接种疫苗。</a:t>
            </a:r>
            <a:endParaRPr kumimoji="0" lang="zh-CN" altLang="en-US" sz="4400" b="0" i="0" u="none" strike="noStrike" cap="none" spc="0" normalizeH="0" baseline="0" dirty="0">
              <a:ln>
                <a:noFill/>
              </a:ln>
              <a:solidFill>
                <a:srgbClr val="F3F1DF"/>
              </a:solidFill>
              <a:effectLst/>
              <a:uFillTx/>
              <a:latin typeface="+mn-lt"/>
              <a:ea typeface="+mn-ea"/>
              <a:cs typeface="+mn-cs"/>
              <a:sym typeface="Helvetica Neue" panose="02000503000000020004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2880912" y="4706767"/>
            <a:ext cx="6022456" cy="828596"/>
          </a:xfrm>
          <a:prstGeom prst="wedgeRoundRectCallout">
            <a:avLst>
              <a:gd name="adj1" fmla="val -55104"/>
              <a:gd name="adj2" fmla="val -22368"/>
              <a:gd name="adj3" fmla="val 16667"/>
            </a:avLst>
          </a:prstGeom>
          <a:noFill/>
          <a:ln w="12700" cap="flat">
            <a:solidFill>
              <a:srgbClr val="FFFFFF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i="0" dirty="0" smtClean="0">
                <a:solidFill>
                  <a:srgbClr val="FFFFFF"/>
                </a:solidFill>
                <a:effectLst/>
                <a:latin typeface="+mn-ea"/>
                <a:ea typeface="+mn-ea"/>
              </a:rPr>
              <a:t>业主养狗应当得到物业公司的许可。</a:t>
            </a:r>
            <a:endParaRPr kumimoji="0" lang="zh-CN" altLang="en-US" sz="4400" b="0" i="0" u="none" strike="noStrike" cap="none" spc="0" normalizeH="0" baseline="0" dirty="0">
              <a:ln>
                <a:noFill/>
              </a:ln>
              <a:solidFill>
                <a:srgbClr val="F3F1DF"/>
              </a:solidFill>
              <a:effectLst/>
              <a:uFillTx/>
              <a:latin typeface="+mn-lt"/>
              <a:ea typeface="+mn-ea"/>
              <a:cs typeface="+mn-cs"/>
              <a:sym typeface="Helvetica Neue" panose="02000503000000020004"/>
            </a:endParaRPr>
          </a:p>
        </p:txBody>
      </p:sp>
      <p:sp>
        <p:nvSpPr>
          <p:cNvPr id="14" name="圆角矩形标注 13"/>
          <p:cNvSpPr/>
          <p:nvPr/>
        </p:nvSpPr>
        <p:spPr>
          <a:xfrm>
            <a:off x="2388792" y="2923700"/>
            <a:ext cx="6789501" cy="1066959"/>
          </a:xfrm>
          <a:prstGeom prst="wedgeRoundRectCallout">
            <a:avLst>
              <a:gd name="adj1" fmla="val 57774"/>
              <a:gd name="adj2" fmla="val -20571"/>
              <a:gd name="adj3" fmla="val 16667"/>
            </a:avLst>
          </a:prstGeom>
          <a:noFill/>
          <a:ln w="12700" cap="flat">
            <a:solidFill>
              <a:srgbClr val="FFFFFF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zh-CN" altLang="en-US" sz="2800" i="0" dirty="0" smtClean="0">
                <a:solidFill>
                  <a:srgbClr val="FFFFFF"/>
                </a:solidFill>
                <a:effectLst/>
                <a:latin typeface="+mn-ea"/>
                <a:ea typeface="+mn-ea"/>
              </a:rPr>
              <a:t>养狗一定要注意搞好卫生，绝不能影响周边环境、给保洁添麻烦。</a:t>
            </a:r>
            <a:endParaRPr kumimoji="0" lang="zh-CN" altLang="en-US" sz="4400" b="0" i="0" u="none" strike="noStrike" cap="none" spc="0" normalizeH="0" baseline="0" dirty="0">
              <a:ln>
                <a:noFill/>
              </a:ln>
              <a:solidFill>
                <a:srgbClr val="F3F1DF"/>
              </a:solidFill>
              <a:effectLst/>
              <a:uFillTx/>
              <a:latin typeface="+mn-lt"/>
              <a:ea typeface="+mn-ea"/>
              <a:cs typeface="+mn-cs"/>
              <a:sym typeface="Helvetica Neue" panose="02000503000000020004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1677810" y="920064"/>
            <a:ext cx="9677376" cy="8144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l" defTabSz="685800" hangingPunct="1">
              <a:defRPr/>
            </a:pPr>
            <a:r>
              <a:rPr kumimoji="0" lang="zh-CN" altLang="en-US" sz="360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探究与分享</a:t>
            </a:r>
            <a:r>
              <a:rPr kumimoji="0" lang="en-US" altLang="zh-CN" sz="360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——</a:t>
            </a:r>
            <a:r>
              <a:rPr lang="zh-CN" altLang="en-US" sz="3600" i="0" kern="1200" dirty="0" smtClean="0">
                <a:solidFill>
                  <a:srgbClr val="FFFF00"/>
                </a:solidFill>
                <a:effectLst/>
                <a:latin typeface="+mn-ea"/>
                <a:ea typeface="+mn-ea"/>
                <a:cs typeface="+mj-cs"/>
              </a:rPr>
              <a:t>讨论制订社区文明养狗公约</a:t>
            </a:r>
            <a:endParaRPr kumimoji="0" lang="zh-CN" altLang="en-US" sz="360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13295" y="2849880"/>
            <a:ext cx="3395345" cy="13938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>
              <a:buFont typeface="Wingdings" panose="05000000000000000000" pitchFamily="2" charset="2"/>
            </a:pPr>
            <a:r>
              <a:rPr lang="en-US" altLang="zh-CN" sz="2800" i="0" dirty="0" smtClean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i="0" dirty="0" smtClean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以上意见是否得当？请你运用法律知识加以评析。</a:t>
            </a:r>
            <a:endParaRPr kumimoji="0" lang="zh-CN" altLang="en-US" sz="2800" b="0" i="0" u="none" strike="noStrike" cap="none" spc="0" normalizeH="0" baseline="0" dirty="0" smtClean="0">
              <a:ln>
                <a:noFill/>
              </a:ln>
              <a:solidFill>
                <a:srgbClr val="FFFFFF"/>
              </a:solidFill>
              <a:effectLst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16445" y="2025605"/>
            <a:ext cx="1606972" cy="53347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spc="0" normalizeH="0" baseline="0" dirty="0" smtClean="0">
                <a:ln>
                  <a:noFill/>
                </a:ln>
                <a:solidFill>
                  <a:srgbClr val="EDEDEE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思考：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2188" y="1734490"/>
            <a:ext cx="4915495" cy="3868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1629684" y="818123"/>
            <a:ext cx="9444620" cy="8144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l" defTabSz="685800" hangingPunct="1">
              <a:defRPr/>
            </a:pPr>
            <a:r>
              <a:rPr kumimoji="0" lang="zh-CN" altLang="en-US" sz="360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探究与分享</a:t>
            </a:r>
            <a:r>
              <a:rPr kumimoji="0" lang="en-US" altLang="zh-CN" sz="360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——</a:t>
            </a:r>
            <a:r>
              <a:rPr lang="zh-CN" altLang="en-US" sz="3600" i="0" kern="1200" dirty="0" smtClean="0">
                <a:solidFill>
                  <a:srgbClr val="FFFF00"/>
                </a:solidFill>
                <a:effectLst/>
                <a:latin typeface="+mn-ea"/>
                <a:ea typeface="+mn-ea"/>
                <a:cs typeface="+mj-cs"/>
              </a:rPr>
              <a:t>讨论制订社区文明养狗公约</a:t>
            </a:r>
            <a:endParaRPr kumimoji="0" lang="zh-CN" altLang="en-US" sz="360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55538" y="4151486"/>
            <a:ext cx="4994031" cy="13938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2800" i="0" dirty="0" smtClean="0">
                <a:solidFill>
                  <a:srgbClr val="FFFFFF"/>
                </a:solidFill>
                <a:effectLst/>
                <a:latin typeface="+mn-ea"/>
                <a:ea typeface="+mn-ea"/>
              </a:rPr>
              <a:t>2019</a:t>
            </a:r>
            <a:r>
              <a:rPr lang="zh-CN" altLang="en-US" sz="2800" i="0" dirty="0" smtClean="0">
                <a:solidFill>
                  <a:srgbClr val="FFFFFF"/>
                </a:solidFill>
                <a:effectLst/>
                <a:latin typeface="+mn-ea"/>
                <a:ea typeface="+mn-ea"/>
              </a:rPr>
              <a:t>年</a:t>
            </a:r>
            <a:r>
              <a:rPr lang="en-US" altLang="zh-CN" sz="2800" i="0" dirty="0" smtClean="0">
                <a:solidFill>
                  <a:srgbClr val="FFFFFF"/>
                </a:solidFill>
                <a:effectLst/>
                <a:latin typeface="+mn-ea"/>
                <a:ea typeface="+mn-ea"/>
              </a:rPr>
              <a:t>10</a:t>
            </a:r>
            <a:r>
              <a:rPr lang="zh-CN" altLang="en-US" sz="2800" i="0" dirty="0" smtClean="0">
                <a:solidFill>
                  <a:srgbClr val="FFFFFF"/>
                </a:solidFill>
                <a:effectLst/>
                <a:latin typeface="+mn-ea"/>
                <a:ea typeface="+mn-ea"/>
              </a:rPr>
              <a:t>月</a:t>
            </a:r>
            <a:r>
              <a:rPr lang="en-US" altLang="zh-CN" sz="2800" i="0" dirty="0" smtClean="0">
                <a:solidFill>
                  <a:srgbClr val="FFFFFF"/>
                </a:solidFill>
                <a:effectLst/>
                <a:latin typeface="+mn-ea"/>
                <a:ea typeface="+mn-ea"/>
              </a:rPr>
              <a:t>15</a:t>
            </a:r>
            <a:r>
              <a:rPr lang="zh-CN" altLang="en-US" sz="2800" i="0" dirty="0" smtClean="0">
                <a:solidFill>
                  <a:srgbClr val="FFFFFF"/>
                </a:solidFill>
                <a:effectLst/>
                <a:latin typeface="+mn-ea"/>
                <a:ea typeface="+mn-ea"/>
              </a:rPr>
              <a:t>日开始施行</a:t>
            </a:r>
            <a:endParaRPr lang="en-US" altLang="zh-CN" sz="2800" i="0" dirty="0" smtClean="0">
              <a:solidFill>
                <a:srgbClr val="FFFFFF"/>
              </a:solidFill>
              <a:effectLst/>
              <a:latin typeface="+mn-ea"/>
              <a:ea typeface="+mn-ea"/>
            </a:endParaRPr>
          </a:p>
          <a:p>
            <a:r>
              <a:rPr lang="en-US" altLang="zh-CN" sz="2800" i="0" dirty="0" smtClean="0">
                <a:solidFill>
                  <a:srgbClr val="FFFFFF"/>
                </a:solidFill>
                <a:effectLst/>
                <a:latin typeface="+mn-ea"/>
                <a:ea typeface="+mn-ea"/>
              </a:rPr>
              <a:t>《</a:t>
            </a:r>
            <a:r>
              <a:rPr lang="zh-CN" altLang="en-US" sz="2800" i="0" dirty="0" smtClean="0">
                <a:solidFill>
                  <a:srgbClr val="FFFFFF"/>
                </a:solidFill>
                <a:effectLst/>
                <a:latin typeface="+mn-ea"/>
                <a:ea typeface="+mn-ea"/>
              </a:rPr>
              <a:t>北京市养犬管理规定</a:t>
            </a:r>
            <a:r>
              <a:rPr lang="en-US" altLang="zh-CN" sz="2800" i="0" dirty="0" smtClean="0">
                <a:solidFill>
                  <a:srgbClr val="FFFFFF"/>
                </a:solidFill>
                <a:effectLst/>
                <a:latin typeface="+mn-ea"/>
                <a:ea typeface="+mn-ea"/>
              </a:rPr>
              <a:t>》</a:t>
            </a: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800" b="0" i="0" u="none" strike="noStrike" cap="none" spc="0" normalizeH="0" baseline="0" dirty="0" smtClean="0">
              <a:ln>
                <a:noFill/>
              </a:ln>
              <a:solidFill>
                <a:srgbClr val="FFFFFF"/>
              </a:solidFill>
              <a:effectLst/>
              <a:uFillTx/>
              <a:latin typeface="+mn-ea"/>
              <a:ea typeface="+mn-ea"/>
              <a:sym typeface="Hoefler Tex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93045" y="4151405"/>
            <a:ext cx="3203910" cy="96329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>
              <a:buFont typeface="Arial" panose="020B0604020202020204" pitchFamily="34" charset="0"/>
            </a:pPr>
            <a:r>
              <a:rPr lang="zh-CN" altLang="en-US" sz="2800" i="0" dirty="0" smtClean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需经过民主程序</a:t>
            </a:r>
            <a:endParaRPr lang="en-US" altLang="zh-CN" sz="2800" i="0" dirty="0" smtClean="0">
              <a:solidFill>
                <a:srgbClr val="FFFF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buFont typeface="Arial" panose="020B0604020202020204" pitchFamily="34" charset="0"/>
            </a:pPr>
            <a:r>
              <a:rPr lang="zh-CN" altLang="en-US" sz="2800" i="0" dirty="0" smtClean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以法律法规为依据</a:t>
            </a:r>
            <a:endParaRPr kumimoji="0" lang="zh-CN" altLang="en-US" sz="2800" b="0" i="0" u="none" strike="noStrike" cap="none" spc="0" normalizeH="0" baseline="0" dirty="0" smtClean="0">
              <a:ln>
                <a:noFill/>
              </a:ln>
              <a:solidFill>
                <a:srgbClr val="FFFFFF"/>
              </a:solidFill>
              <a:effectLst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  <p:pic>
        <p:nvPicPr>
          <p:cNvPr id="8" name="图片 7" descr="图 李雅文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19186" y="1762634"/>
            <a:ext cx="3351390" cy="2307918"/>
          </a:xfrm>
          <a:prstGeom prst="rect">
            <a:avLst/>
          </a:prstGeom>
        </p:spPr>
      </p:pic>
      <p:pic>
        <p:nvPicPr>
          <p:cNvPr id="7" name="图片 6" descr="文明养犬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6307" y="1762634"/>
            <a:ext cx="3287454" cy="2307918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1468324" y="986139"/>
            <a:ext cx="7886700" cy="8144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一、法治社会的内涵及其具体表现</a:t>
            </a:r>
            <a:endParaRPr kumimoji="0" lang="zh-CN" altLang="en-US" sz="360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03949" y="2499052"/>
            <a:ext cx="9293463" cy="15799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i="0" dirty="0" smtClean="0">
                <a:solidFill>
                  <a:srgbClr val="FFC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法治社会</a:t>
            </a:r>
            <a:r>
              <a:rPr lang="zh-CN" altLang="en-US" sz="3200" i="0" dirty="0" smtClean="0">
                <a:solidFill>
                  <a:srgbClr val="EDEDEE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是指法律得到普遍公认和遵从、社会治理依法开展、公共生活和谐有序的社会。</a:t>
            </a:r>
            <a:endParaRPr kumimoji="0" lang="zh-CN" altLang="en-US" sz="3200" b="0" i="0" u="none" strike="noStrike" cap="none" spc="0" normalizeH="0" baseline="0" dirty="0" smtClean="0">
              <a:ln>
                <a:noFill/>
              </a:ln>
              <a:solidFill>
                <a:srgbClr val="EDEDEE"/>
              </a:solidFill>
              <a:effectLst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05750" y="1889949"/>
            <a:ext cx="2757268" cy="5950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zh-CN" altLang="en-US" sz="3200" i="0" dirty="0" smtClean="0">
                <a:solidFill>
                  <a:srgbClr val="EDEDEE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（一）内涵</a:t>
            </a:r>
            <a:endParaRPr kumimoji="0" lang="zh-CN" altLang="en-US" sz="3200" b="0" i="0" u="none" strike="noStrike" cap="none" spc="0" normalizeH="0" baseline="0" dirty="0" smtClean="0">
              <a:ln>
                <a:noFill/>
              </a:ln>
              <a:solidFill>
                <a:srgbClr val="EDEDEE"/>
              </a:solidFill>
              <a:effectLst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2293030" y="4234044"/>
            <a:ext cx="1772531" cy="590233"/>
          </a:xfrm>
          <a:prstGeom prst="roundRect">
            <a:avLst/>
          </a:prstGeom>
          <a:solidFill>
            <a:schemeClr val="bg1">
              <a:lumMod val="20000"/>
              <a:lumOff val="80000"/>
            </a:schemeClr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zh-CN" altLang="en-US" sz="2800" i="0" dirty="0" smtClean="0">
                <a:solidFill>
                  <a:srgbClr val="0000CC"/>
                </a:solidFill>
                <a:effectLst/>
                <a:latin typeface="+mn-lt"/>
                <a:ea typeface="+mn-ea"/>
                <a:cs typeface="+mn-cs"/>
                <a:sym typeface="Helvetica Neue" panose="02000503000000020004"/>
              </a:rPr>
              <a:t>法治意识</a:t>
            </a:r>
            <a:endParaRPr kumimoji="0" lang="zh-CN" altLang="en-US" sz="2800" b="0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/>
              <a:uFillTx/>
              <a:latin typeface="+mn-lt"/>
              <a:ea typeface="+mn-ea"/>
              <a:cs typeface="+mn-cs"/>
              <a:sym typeface="Helvetica Neue" panose="02000503000000020004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447426" y="4234045"/>
            <a:ext cx="1772531" cy="590233"/>
          </a:xfrm>
          <a:prstGeom prst="roundRect">
            <a:avLst/>
          </a:prstGeom>
          <a:solidFill>
            <a:schemeClr val="bg1">
              <a:lumMod val="20000"/>
              <a:lumOff val="80000"/>
            </a:schemeClr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zh-CN" altLang="en-US" sz="2800" i="0" dirty="0" smtClean="0">
                <a:solidFill>
                  <a:srgbClr val="0000CC"/>
                </a:solidFill>
                <a:effectLst/>
                <a:latin typeface="+mn-lt"/>
                <a:ea typeface="+mn-ea"/>
                <a:cs typeface="+mn-cs"/>
                <a:sym typeface="Helvetica Neue" panose="02000503000000020004"/>
              </a:rPr>
              <a:t>法律实施</a:t>
            </a:r>
            <a:endParaRPr kumimoji="0" lang="zh-CN" altLang="en-US" sz="2800" b="0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/>
              <a:uFillTx/>
              <a:latin typeface="+mn-lt"/>
              <a:ea typeface="+mn-ea"/>
              <a:cs typeface="+mn-cs"/>
              <a:sym typeface="Helvetica Neue" panose="02000503000000020004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6569301" y="4234045"/>
            <a:ext cx="1772531" cy="590233"/>
          </a:xfrm>
          <a:prstGeom prst="roundRect">
            <a:avLst/>
          </a:prstGeom>
          <a:solidFill>
            <a:schemeClr val="bg1">
              <a:lumMod val="20000"/>
              <a:lumOff val="80000"/>
            </a:schemeClr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zh-CN" altLang="en-US" sz="2800" i="0" dirty="0" smtClean="0">
                <a:solidFill>
                  <a:srgbClr val="0000CC"/>
                </a:solidFill>
                <a:effectLst/>
                <a:latin typeface="+mn-lt"/>
                <a:ea typeface="+mn-ea"/>
                <a:cs typeface="+mn-cs"/>
                <a:sym typeface="Helvetica Neue" panose="02000503000000020004"/>
              </a:rPr>
              <a:t>实施效果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18999" y="2751447"/>
            <a:ext cx="9635162" cy="15799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200" i="0" dirty="0" smtClean="0">
                <a:solidFill>
                  <a:srgbClr val="EDEDEE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1.</a:t>
            </a:r>
            <a:r>
              <a:rPr lang="zh-CN" altLang="en-US" sz="3200" i="0" dirty="0" smtClean="0">
                <a:solidFill>
                  <a:srgbClr val="EDEDEE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从法治意识来看，</a:t>
            </a:r>
            <a:r>
              <a:rPr lang="zh-CN" altLang="en-US" sz="3200" i="0" dirty="0" smtClean="0">
                <a:solidFill>
                  <a:srgbClr val="FFFF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全社会对法治普遍信仰，实施法治成为全社会的一致追求。</a:t>
            </a:r>
            <a:endParaRPr kumimoji="0" lang="zh-CN" altLang="en-US" sz="3200" i="0" u="none" strike="noStrike" cap="none" spc="0" normalizeH="0" baseline="0" dirty="0" smtClean="0">
              <a:ln>
                <a:noFill/>
              </a:ln>
              <a:solidFill>
                <a:srgbClr val="EDEDEE"/>
              </a:solidFill>
              <a:effectLst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365775" y="1041008"/>
            <a:ext cx="7886700" cy="8144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l" defTabSz="685800" hangingPunct="1">
              <a:defRPr/>
            </a:pPr>
            <a:r>
              <a:rPr kumimoji="0" lang="zh-CN" altLang="en-US" sz="360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一、法治社会的内涵及其</a:t>
            </a:r>
            <a:r>
              <a:rPr lang="zh-CN" altLang="en-US" sz="3600" i="0" kern="1200" dirty="0" smtClean="0">
                <a:solidFill>
                  <a:srgbClr val="FFFF00"/>
                </a:solidFill>
                <a:effectLst/>
                <a:latin typeface="+mn-ea"/>
              </a:rPr>
              <a:t>具体表现</a:t>
            </a:r>
            <a:endParaRPr lang="zh-CN" altLang="en-US" sz="3600" i="0" kern="1200" dirty="0">
              <a:solidFill>
                <a:srgbClr val="FFFF00"/>
              </a:solidFill>
              <a:effectLst/>
              <a:latin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59936" y="2026372"/>
            <a:ext cx="3066757" cy="5950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zh-CN" altLang="en-US" sz="3200" i="0" dirty="0" smtClean="0">
                <a:solidFill>
                  <a:srgbClr val="EDEDEE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（二）具体表现</a:t>
            </a:r>
            <a:endParaRPr kumimoji="0" lang="zh-CN" altLang="en-US" sz="3200" b="0" i="0" u="none" strike="noStrike" cap="none" spc="0" normalizeH="0" baseline="0" dirty="0" smtClean="0">
              <a:ln>
                <a:noFill/>
              </a:ln>
              <a:solidFill>
                <a:srgbClr val="EDEDEE"/>
              </a:solidFill>
              <a:effectLst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Moroccan">
  <a:themeElements>
    <a:clrScheme name="Moroccan">
      <a:dk1>
        <a:srgbClr val="073E86"/>
      </a:dk1>
      <a:lt1>
        <a:srgbClr val="86837F">
          <a:alpha val="80000"/>
        </a:srgbClr>
      </a:lt1>
      <a:dk2>
        <a:srgbClr val="586770"/>
      </a:dk2>
      <a:lt2>
        <a:srgbClr val="C4CBD0"/>
      </a:lt2>
      <a:accent1>
        <a:srgbClr val="61A4C7"/>
      </a:accent1>
      <a:accent2>
        <a:srgbClr val="3C9B4C"/>
      </a:accent2>
      <a:accent3>
        <a:srgbClr val="E0BF64"/>
      </a:accent3>
      <a:accent4>
        <a:srgbClr val="DE9A51"/>
      </a:accent4>
      <a:accent5>
        <a:srgbClr val="C86464"/>
      </a:accent5>
      <a:accent6>
        <a:srgbClr val="896D9B"/>
      </a:accent6>
      <a:hlink>
        <a:srgbClr val="0000FF"/>
      </a:hlink>
      <a:folHlink>
        <a:srgbClr val="FF00F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rocca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4400" b="0" i="0" u="none" strike="noStrike" cap="none" spc="0" normalizeH="0" baseline="0">
            <a:ln>
              <a:noFill/>
            </a:ln>
            <a:solidFill>
              <a:srgbClr val="F3F1DF"/>
            </a:solidFill>
            <a:effectLst/>
            <a:uFillTx/>
            <a:latin typeface="+mn-lt"/>
            <a:ea typeface="+mn-ea"/>
            <a:cs typeface="+mn-cs"/>
            <a:sym typeface="Helvetica Neue" panose="020005030000000200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chemeClr val="accent1">
              <a:satOff val="-16991"/>
              <a:lumOff val="14363"/>
            </a:schemeClr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non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 dirty="0" smtClean="0">
            <a:ln>
              <a:noFill/>
            </a:ln>
            <a:solidFill>
              <a:srgbClr val="EDEDEE"/>
            </a:solidFill>
            <a:effectLst/>
            <a:uFillTx/>
            <a:latin typeface="黑体" panose="02010609060101010101" pitchFamily="49" charset="-122"/>
            <a:ea typeface="黑体" panose="02010609060101010101" pitchFamily="49" charset="-122"/>
            <a:sym typeface="Hoefler Text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roccan">
  <a:themeElements>
    <a:clrScheme name="Moroccan">
      <a:dk1>
        <a:srgbClr val="000000"/>
      </a:dk1>
      <a:lt1>
        <a:srgbClr val="FFFFFF"/>
      </a:lt1>
      <a:dk2>
        <a:srgbClr val="586770"/>
      </a:dk2>
      <a:lt2>
        <a:srgbClr val="C4CBD0"/>
      </a:lt2>
      <a:accent1>
        <a:srgbClr val="61A4C7"/>
      </a:accent1>
      <a:accent2>
        <a:srgbClr val="3C9B4C"/>
      </a:accent2>
      <a:accent3>
        <a:srgbClr val="E0BF64"/>
      </a:accent3>
      <a:accent4>
        <a:srgbClr val="DE9A51"/>
      </a:accent4>
      <a:accent5>
        <a:srgbClr val="C86464"/>
      </a:accent5>
      <a:accent6>
        <a:srgbClr val="896D9B"/>
      </a:accent6>
      <a:hlink>
        <a:srgbClr val="0000FF"/>
      </a:hlink>
      <a:folHlink>
        <a:srgbClr val="FF00FF"/>
      </a:folHlink>
    </a:clrScheme>
    <a:fontScheme name="Moroccan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Morocca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4400" b="0" i="0" u="none" strike="noStrike" cap="none" spc="0" normalizeH="0" baseline="0">
            <a:ln>
              <a:noFill/>
            </a:ln>
            <a:solidFill>
              <a:srgbClr val="F3F1DF"/>
            </a:solidFill>
            <a:effectLst/>
            <a:uFillTx/>
            <a:latin typeface="+mn-lt"/>
            <a:ea typeface="+mn-ea"/>
            <a:cs typeface="+mn-cs"/>
            <a:sym typeface="Helvetica Neue" panose="020005030000000200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chemeClr val="accent1">
              <a:satOff val="-16991"/>
              <a:lumOff val="14363"/>
            </a:schemeClr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5600" b="0" i="1" u="none" strike="noStrike" cap="none" spc="0" normalizeH="0" baseline="0">
            <a:ln>
              <a:noFill/>
            </a:ln>
            <a:solidFill>
              <a:srgbClr val="86837F">
                <a:alpha val="80000"/>
              </a:srgbClr>
            </a:solidFill>
            <a:effectLst>
              <a:outerShdw blurRad="25400" dist="12700" dir="5400000" rotWithShape="0">
                <a:srgbClr val="FFFFFF"/>
              </a:outerShdw>
            </a:effectLst>
            <a:uFillTx/>
            <a:latin typeface="Hoefler Text"/>
            <a:ea typeface="Hoefler Text"/>
            <a:cs typeface="Hoefler Text"/>
            <a:sym typeface="Hoefler T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2442</Words>
  <Application>Microsoft Office PowerPoint</Application>
  <PresentationFormat>自定义</PresentationFormat>
  <Paragraphs>164</Paragraphs>
  <Slides>43</Slides>
  <Notes>1</Notes>
  <HiddenSlides>0</HiddenSlides>
  <MMClips>3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4" baseType="lpstr">
      <vt:lpstr>Moroccan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《我的母亲》</dc:title>
  <dc:creator>WIN</dc:creator>
  <cp:lastModifiedBy>Administrator</cp:lastModifiedBy>
  <cp:revision>297</cp:revision>
  <dcterms:created xsi:type="dcterms:W3CDTF">2020-02-27T05:48:00Z</dcterms:created>
  <dcterms:modified xsi:type="dcterms:W3CDTF">2020-05-12T06:34:58Z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