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82" r:id="rId2"/>
    <p:sldId id="329" r:id="rId3"/>
    <p:sldId id="283" r:id="rId4"/>
    <p:sldId id="284" r:id="rId5"/>
    <p:sldId id="285" r:id="rId6"/>
    <p:sldId id="352" r:id="rId7"/>
    <p:sldId id="386" r:id="rId8"/>
    <p:sldId id="353" r:id="rId9"/>
    <p:sldId id="379" r:id="rId10"/>
    <p:sldId id="338" r:id="rId11"/>
    <p:sldId id="288" r:id="rId12"/>
    <p:sldId id="313" r:id="rId13"/>
    <p:sldId id="369" r:id="rId14"/>
    <p:sldId id="355" r:id="rId15"/>
    <p:sldId id="348" r:id="rId16"/>
    <p:sldId id="357" r:id="rId17"/>
    <p:sldId id="316" r:id="rId18"/>
    <p:sldId id="358" r:id="rId19"/>
    <p:sldId id="359" r:id="rId20"/>
    <p:sldId id="382" r:id="rId21"/>
    <p:sldId id="383" r:id="rId22"/>
    <p:sldId id="373" r:id="rId23"/>
    <p:sldId id="360" r:id="rId24"/>
    <p:sldId id="322" r:id="rId25"/>
    <p:sldId id="345" r:id="rId26"/>
    <p:sldId id="368" r:id="rId27"/>
    <p:sldId id="384" r:id="rId28"/>
    <p:sldId id="385" r:id="rId29"/>
    <p:sldId id="361" r:id="rId30"/>
    <p:sldId id="327" r:id="rId31"/>
    <p:sldId id="305" r:id="rId32"/>
    <p:sldId id="362" r:id="rId33"/>
    <p:sldId id="367" r:id="rId34"/>
    <p:sldId id="370" r:id="rId35"/>
    <p:sldId id="376" r:id="rId36"/>
    <p:sldId id="38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688" userDrawn="1">
          <p15:clr>
            <a:srgbClr val="A4A3A4"/>
          </p15:clr>
        </p15:guide>
        <p15:guide id="3" pos="7015" userDrawn="1">
          <p15:clr>
            <a:srgbClr val="A4A3A4"/>
          </p15:clr>
        </p15:guide>
        <p15:guide id="4" orient="horz" pos="5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431D"/>
    <a:srgbClr val="01621F"/>
    <a:srgbClr val="CCFFCC"/>
    <a:srgbClr val="AF0000"/>
    <a:srgbClr val="1784AD"/>
    <a:srgbClr val="AE0203"/>
    <a:srgbClr val="014E6A"/>
    <a:srgbClr val="711000"/>
    <a:srgbClr val="DCE797"/>
    <a:srgbClr val="6370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92" autoAdjust="0"/>
    <p:restoredTop sz="95652" autoAdjust="0"/>
  </p:normalViewPr>
  <p:slideViewPr>
    <p:cSldViewPr snapToGrid="0">
      <p:cViewPr varScale="1">
        <p:scale>
          <a:sx n="92" d="100"/>
          <a:sy n="92" d="100"/>
        </p:scale>
        <p:origin x="446" y="82"/>
      </p:cViewPr>
      <p:guideLst>
        <p:guide orient="horz" pos="3748"/>
        <p:guide pos="688"/>
        <p:guide pos="7015"/>
        <p:guide orient="horz" pos="550"/>
      </p:guideLst>
    </p:cSldViewPr>
  </p:slid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8478F6-A001-431C-87A9-ED44A9845BFD}"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zh-CN" altLang="en-US"/>
        </a:p>
      </dgm:t>
    </dgm:pt>
    <dgm:pt modelId="{988EC224-07D9-48E3-AD32-89079A0301BF}">
      <dgm:prSet phldrT="[文本]"/>
      <dgm:spPr/>
      <dgm:t>
        <a:bodyPr/>
        <a:lstStyle/>
        <a:p>
          <a:endParaRPr lang="zh-CN" altLang="en-US" dirty="0"/>
        </a:p>
      </dgm:t>
    </dgm:pt>
    <dgm:pt modelId="{62E3A421-1369-4949-85C9-751D5ACB44EB}" type="parTrans" cxnId="{B1880A64-550A-4CE3-8C9D-D94049333AE9}">
      <dgm:prSet/>
      <dgm:spPr/>
      <dgm:t>
        <a:bodyPr/>
        <a:lstStyle/>
        <a:p>
          <a:endParaRPr lang="zh-CN" altLang="en-US"/>
        </a:p>
      </dgm:t>
    </dgm:pt>
    <dgm:pt modelId="{B79A4068-912A-4AAB-8174-60154D79647A}" type="sibTrans" cxnId="{B1880A64-550A-4CE3-8C9D-D94049333AE9}">
      <dgm:prSet/>
      <dgm:spPr/>
      <dgm:t>
        <a:bodyPr/>
        <a:lstStyle/>
        <a:p>
          <a:endParaRPr lang="zh-CN" altLang="en-US"/>
        </a:p>
      </dgm:t>
    </dgm:pt>
    <dgm:pt modelId="{D9AA432B-1D79-47B5-8BA7-99725BA89D0F}">
      <dgm:prSet phldrT="[文本]" custT="1"/>
      <dgm:spPr/>
      <dgm:t>
        <a:bodyPr/>
        <a:lstStyle/>
        <a:p>
          <a:r>
            <a:rPr lang="zh-CN" altLang="en-US" sz="2000" dirty="0" smtClean="0">
              <a:latin typeface="华文楷体" panose="02010600040101010101" pitchFamily="2" charset="-122"/>
              <a:ea typeface="华文楷体" panose="02010600040101010101" pitchFamily="2" charset="-122"/>
            </a:rPr>
            <a:t>观点</a:t>
          </a:r>
          <a:r>
            <a:rPr lang="en-US" altLang="zh-CN" sz="2000" dirty="0" smtClean="0">
              <a:latin typeface="华文楷体" panose="02010600040101010101" pitchFamily="2" charset="-122"/>
              <a:ea typeface="华文楷体" panose="02010600040101010101" pitchFamily="2" charset="-122"/>
            </a:rPr>
            <a:t>1</a:t>
          </a:r>
          <a:r>
            <a:rPr lang="zh-CN" altLang="en-US" sz="2000" dirty="0" smtClean="0">
              <a:latin typeface="华文楷体" panose="02010600040101010101" pitchFamily="2" charset="-122"/>
              <a:ea typeface="华文楷体" panose="02010600040101010101" pitchFamily="2" charset="-122"/>
            </a:rPr>
            <a:t>：新中国成立之初，中国的经济文化发展水平同资本主义发达国家相比，存在很大差距，应该等到资本主义充分发展以后再进行社会主义改造。</a:t>
          </a:r>
          <a:endParaRPr lang="zh-CN" altLang="en-US" sz="2000" dirty="0"/>
        </a:p>
      </dgm:t>
    </dgm:pt>
    <dgm:pt modelId="{D3B0C3D6-0943-48DF-B03E-2C9139FB4863}" type="parTrans" cxnId="{5BE1C65B-371E-456E-8BA6-A0F67BC2F970}">
      <dgm:prSet/>
      <dgm:spPr/>
      <dgm:t>
        <a:bodyPr/>
        <a:lstStyle/>
        <a:p>
          <a:endParaRPr lang="zh-CN" altLang="en-US"/>
        </a:p>
      </dgm:t>
    </dgm:pt>
    <dgm:pt modelId="{057890AF-4593-4161-A451-D3AE46914CCD}" type="sibTrans" cxnId="{5BE1C65B-371E-456E-8BA6-A0F67BC2F970}">
      <dgm:prSet/>
      <dgm:spPr/>
      <dgm:t>
        <a:bodyPr/>
        <a:lstStyle/>
        <a:p>
          <a:endParaRPr lang="zh-CN" altLang="en-US"/>
        </a:p>
      </dgm:t>
    </dgm:pt>
    <dgm:pt modelId="{0A816414-7E22-41CF-AF98-AA64470AC67D}">
      <dgm:prSet phldrT="[文本]" custT="1"/>
      <dgm:spPr/>
      <dgm:t>
        <a:bodyPr/>
        <a:lstStyle/>
        <a:p>
          <a:r>
            <a:rPr lang="zh-CN" altLang="en-US" sz="2000" dirty="0" smtClean="0">
              <a:latin typeface="华文楷体" panose="02010600040101010101" pitchFamily="2" charset="-122"/>
              <a:ea typeface="华文楷体" panose="02010600040101010101" pitchFamily="2" charset="-122"/>
            </a:rPr>
            <a:t>观点</a:t>
          </a:r>
          <a:r>
            <a:rPr lang="en-US" altLang="zh-CN" sz="2000" dirty="0" smtClean="0">
              <a:latin typeface="华文楷体" panose="02010600040101010101" pitchFamily="2" charset="-122"/>
              <a:ea typeface="华文楷体" panose="02010600040101010101" pitchFamily="2" charset="-122"/>
            </a:rPr>
            <a:t>2</a:t>
          </a:r>
          <a:r>
            <a:rPr lang="zh-CN" altLang="en-US" sz="2000" dirty="0" smtClean="0">
              <a:latin typeface="华文楷体" panose="02010600040101010101" pitchFamily="2" charset="-122"/>
              <a:ea typeface="华文楷体" panose="02010600040101010101" pitchFamily="2" charset="-122"/>
            </a:rPr>
            <a:t>：中国新民主主义革命的胜利，已经创造了向社会主义过渡的经济政治条件。</a:t>
          </a:r>
          <a:endParaRPr lang="zh-CN" altLang="en-US" sz="2000" dirty="0"/>
        </a:p>
      </dgm:t>
    </dgm:pt>
    <dgm:pt modelId="{3D27E763-71DE-42F8-A92A-403EAF6576A4}" type="parTrans" cxnId="{B5F8B996-6FC2-4567-B114-4B1DAB4D0CC8}">
      <dgm:prSet/>
      <dgm:spPr/>
      <dgm:t>
        <a:bodyPr/>
        <a:lstStyle/>
        <a:p>
          <a:endParaRPr lang="zh-CN" altLang="en-US"/>
        </a:p>
      </dgm:t>
    </dgm:pt>
    <dgm:pt modelId="{29D30561-0F1A-461F-AF65-5C0B977626CA}" type="sibTrans" cxnId="{B5F8B996-6FC2-4567-B114-4B1DAB4D0CC8}">
      <dgm:prSet/>
      <dgm:spPr/>
      <dgm:t>
        <a:bodyPr/>
        <a:lstStyle/>
        <a:p>
          <a:endParaRPr lang="zh-CN" altLang="en-US"/>
        </a:p>
      </dgm:t>
    </dgm:pt>
    <dgm:pt modelId="{26CBD706-1BFC-4EB6-B8D7-308A7D563612}">
      <dgm:prSet phldrT="[文本]"/>
      <dgm:spPr/>
      <dgm:t>
        <a:bodyPr/>
        <a:lstStyle/>
        <a:p>
          <a:endParaRPr lang="zh-CN" altLang="en-US" dirty="0"/>
        </a:p>
      </dgm:t>
    </dgm:pt>
    <dgm:pt modelId="{64CE2076-139E-4423-B25F-160385AC1D79}" type="sibTrans" cxnId="{ED0434E6-A08F-4317-B6F8-0332B46D764F}">
      <dgm:prSet/>
      <dgm:spPr/>
      <dgm:t>
        <a:bodyPr/>
        <a:lstStyle/>
        <a:p>
          <a:endParaRPr lang="zh-CN" altLang="en-US"/>
        </a:p>
      </dgm:t>
    </dgm:pt>
    <dgm:pt modelId="{2BFA5169-5420-4C1D-B7DD-06FD2A49E1D2}" type="parTrans" cxnId="{ED0434E6-A08F-4317-B6F8-0332B46D764F}">
      <dgm:prSet/>
      <dgm:spPr/>
      <dgm:t>
        <a:bodyPr/>
        <a:lstStyle/>
        <a:p>
          <a:endParaRPr lang="zh-CN" altLang="en-US"/>
        </a:p>
      </dgm:t>
    </dgm:pt>
    <dgm:pt modelId="{06CD5E96-7419-45A3-A0B1-57E61112262C}" type="pres">
      <dgm:prSet presAssocID="{C18478F6-A001-431C-87A9-ED44A9845BFD}" presName="Name0" presStyleCnt="0">
        <dgm:presLayoutVars>
          <dgm:chMax val="2"/>
          <dgm:dir/>
          <dgm:animOne val="branch"/>
          <dgm:animLvl val="lvl"/>
          <dgm:resizeHandles val="exact"/>
        </dgm:presLayoutVars>
      </dgm:prSet>
      <dgm:spPr/>
      <dgm:t>
        <a:bodyPr/>
        <a:lstStyle/>
        <a:p>
          <a:endParaRPr lang="zh-CN" altLang="en-US"/>
        </a:p>
      </dgm:t>
    </dgm:pt>
    <dgm:pt modelId="{4F2E9F6E-1342-4AA9-89B9-48D411DAB120}" type="pres">
      <dgm:prSet presAssocID="{C18478F6-A001-431C-87A9-ED44A9845BFD}" presName="Background" presStyleLbl="node1" presStyleIdx="0" presStyleCnt="1" custScaleX="106201" custLinFactNeighborX="-5308" custLinFactNeighborY="14749"/>
      <dgm:spPr>
        <a:solidFill>
          <a:schemeClr val="tx2">
            <a:lumMod val="20000"/>
            <a:lumOff val="80000"/>
          </a:schemeClr>
        </a:solidFill>
        <a:ln>
          <a:solidFill>
            <a:srgbClr val="CCFFCC"/>
          </a:solidFill>
        </a:ln>
      </dgm:spPr>
    </dgm:pt>
    <dgm:pt modelId="{6EB670A9-12F8-456B-874A-188DCA0334BD}" type="pres">
      <dgm:prSet presAssocID="{C18478F6-A001-431C-87A9-ED44A9845BFD}" presName="Divider" presStyleLbl="callout" presStyleIdx="0" presStyleCnt="1"/>
      <dgm:spPr/>
    </dgm:pt>
    <dgm:pt modelId="{DD9536BC-F8FB-438C-92F8-673EC54C2FE2}" type="pres">
      <dgm:prSet presAssocID="{C18478F6-A001-431C-87A9-ED44A9845BFD}" presName="ChildText1" presStyleLbl="revTx" presStyleIdx="0" presStyleCnt="0" custScaleX="130982" custScaleY="99547" custLinFactNeighborX="-7110" custLinFactNeighborY="13182">
        <dgm:presLayoutVars>
          <dgm:chMax val="0"/>
          <dgm:chPref val="0"/>
          <dgm:bulletEnabled val="1"/>
        </dgm:presLayoutVars>
      </dgm:prSet>
      <dgm:spPr/>
      <dgm:t>
        <a:bodyPr/>
        <a:lstStyle/>
        <a:p>
          <a:endParaRPr lang="zh-CN" altLang="en-US"/>
        </a:p>
      </dgm:t>
    </dgm:pt>
    <dgm:pt modelId="{D9A88A6A-9BCC-4D9D-93DE-C43882B70EFF}" type="pres">
      <dgm:prSet presAssocID="{C18478F6-A001-431C-87A9-ED44A9845BFD}" presName="ChildText2" presStyleLbl="revTx" presStyleIdx="0" presStyleCnt="0" custScaleX="98777" custLinFactNeighborX="-2216" custLinFactNeighborY="17500">
        <dgm:presLayoutVars>
          <dgm:chMax val="0"/>
          <dgm:chPref val="0"/>
          <dgm:bulletEnabled val="1"/>
        </dgm:presLayoutVars>
      </dgm:prSet>
      <dgm:spPr/>
      <dgm:t>
        <a:bodyPr/>
        <a:lstStyle/>
        <a:p>
          <a:endParaRPr lang="zh-CN" altLang="en-US"/>
        </a:p>
      </dgm:t>
    </dgm:pt>
    <dgm:pt modelId="{0D50D19F-3146-479E-9139-8043CCCB5FF1}" type="pres">
      <dgm:prSet presAssocID="{C18478F6-A001-431C-87A9-ED44A9845BFD}" presName="ParentText1" presStyleLbl="revTx" presStyleIdx="0" presStyleCnt="0">
        <dgm:presLayoutVars>
          <dgm:chMax val="1"/>
          <dgm:chPref val="1"/>
        </dgm:presLayoutVars>
      </dgm:prSet>
      <dgm:spPr/>
      <dgm:t>
        <a:bodyPr/>
        <a:lstStyle/>
        <a:p>
          <a:endParaRPr lang="zh-CN" altLang="en-US"/>
        </a:p>
      </dgm:t>
    </dgm:pt>
    <dgm:pt modelId="{8BAB4DFB-4230-4EE7-80AB-6CCEF21DE093}" type="pres">
      <dgm:prSet presAssocID="{C18478F6-A001-431C-87A9-ED44A9845BFD}" presName="ParentShape1" presStyleLbl="alignImgPlace1" presStyleIdx="0" presStyleCnt="2" custScaleX="44464" custScaleY="87937" custLinFactNeighborX="-2811" custLinFactNeighborY="32267">
        <dgm:presLayoutVars/>
      </dgm:prSet>
      <dgm:spPr/>
      <dgm:t>
        <a:bodyPr/>
        <a:lstStyle/>
        <a:p>
          <a:endParaRPr lang="zh-CN" altLang="en-US"/>
        </a:p>
      </dgm:t>
    </dgm:pt>
    <dgm:pt modelId="{A5AB7BE2-39BE-42C2-8C9C-B688EB9062A6}" type="pres">
      <dgm:prSet presAssocID="{C18478F6-A001-431C-87A9-ED44A9845BFD}" presName="ParentText2" presStyleLbl="revTx" presStyleIdx="0" presStyleCnt="0">
        <dgm:presLayoutVars>
          <dgm:chMax val="1"/>
          <dgm:chPref val="1"/>
        </dgm:presLayoutVars>
      </dgm:prSet>
      <dgm:spPr/>
      <dgm:t>
        <a:bodyPr/>
        <a:lstStyle/>
        <a:p>
          <a:endParaRPr lang="zh-CN" altLang="en-US"/>
        </a:p>
      </dgm:t>
    </dgm:pt>
    <dgm:pt modelId="{9A137A74-FB4C-4E89-90F1-60932923BBBA}" type="pres">
      <dgm:prSet presAssocID="{C18478F6-A001-431C-87A9-ED44A9845BFD}" presName="ParentShape2" presStyleLbl="alignImgPlace1" presStyleIdx="1" presStyleCnt="2" custScaleX="51623" custScaleY="86135" custLinFactNeighborX="-60436" custLinFactNeighborY="-5834">
        <dgm:presLayoutVars/>
      </dgm:prSet>
      <dgm:spPr/>
      <dgm:t>
        <a:bodyPr/>
        <a:lstStyle/>
        <a:p>
          <a:endParaRPr lang="zh-CN" altLang="en-US"/>
        </a:p>
      </dgm:t>
    </dgm:pt>
  </dgm:ptLst>
  <dgm:cxnLst>
    <dgm:cxn modelId="{B1880A64-550A-4CE3-8C9D-D94049333AE9}" srcId="{C18478F6-A001-431C-87A9-ED44A9845BFD}" destId="{988EC224-07D9-48E3-AD32-89079A0301BF}" srcOrd="0" destOrd="0" parTransId="{62E3A421-1369-4949-85C9-751D5ACB44EB}" sibTransId="{B79A4068-912A-4AAB-8174-60154D79647A}"/>
    <dgm:cxn modelId="{D893551E-4205-4DEF-A786-E7817D7A2CFA}" type="presOf" srcId="{D9AA432B-1D79-47B5-8BA7-99725BA89D0F}" destId="{DD9536BC-F8FB-438C-92F8-673EC54C2FE2}" srcOrd="0" destOrd="0" presId="urn:microsoft.com/office/officeart/2009/3/layout/OpposingIdeas"/>
    <dgm:cxn modelId="{20A1B803-76E4-4140-9FD0-B86EC88FE492}" type="presOf" srcId="{988EC224-07D9-48E3-AD32-89079A0301BF}" destId="{0D50D19F-3146-479E-9139-8043CCCB5FF1}" srcOrd="0" destOrd="0" presId="urn:microsoft.com/office/officeart/2009/3/layout/OpposingIdeas"/>
    <dgm:cxn modelId="{D8C28559-AC23-47FD-B2B9-B6E0148BC98F}" type="presOf" srcId="{988EC224-07D9-48E3-AD32-89079A0301BF}" destId="{8BAB4DFB-4230-4EE7-80AB-6CCEF21DE093}" srcOrd="1" destOrd="0" presId="urn:microsoft.com/office/officeart/2009/3/layout/OpposingIdeas"/>
    <dgm:cxn modelId="{12B06178-5527-4769-8768-BD4C593F0DB0}" type="presOf" srcId="{26CBD706-1BFC-4EB6-B8D7-308A7D563612}" destId="{9A137A74-FB4C-4E89-90F1-60932923BBBA}" srcOrd="1" destOrd="0" presId="urn:microsoft.com/office/officeart/2009/3/layout/OpposingIdeas"/>
    <dgm:cxn modelId="{CDEC7AA7-6B72-479E-967C-FC4D92E2AAEA}" type="presOf" srcId="{0A816414-7E22-41CF-AF98-AA64470AC67D}" destId="{D9A88A6A-9BCC-4D9D-93DE-C43882B70EFF}" srcOrd="0" destOrd="0" presId="urn:microsoft.com/office/officeart/2009/3/layout/OpposingIdeas"/>
    <dgm:cxn modelId="{5BE1C65B-371E-456E-8BA6-A0F67BC2F970}" srcId="{988EC224-07D9-48E3-AD32-89079A0301BF}" destId="{D9AA432B-1D79-47B5-8BA7-99725BA89D0F}" srcOrd="0" destOrd="0" parTransId="{D3B0C3D6-0943-48DF-B03E-2C9139FB4863}" sibTransId="{057890AF-4593-4161-A451-D3AE46914CCD}"/>
    <dgm:cxn modelId="{DEDB027B-CA5A-47CD-8BC3-73307BFF83F4}" type="presOf" srcId="{C18478F6-A001-431C-87A9-ED44A9845BFD}" destId="{06CD5E96-7419-45A3-A0B1-57E61112262C}" srcOrd="0" destOrd="0" presId="urn:microsoft.com/office/officeart/2009/3/layout/OpposingIdeas"/>
    <dgm:cxn modelId="{ED0434E6-A08F-4317-B6F8-0332B46D764F}" srcId="{C18478F6-A001-431C-87A9-ED44A9845BFD}" destId="{26CBD706-1BFC-4EB6-B8D7-308A7D563612}" srcOrd="1" destOrd="0" parTransId="{2BFA5169-5420-4C1D-B7DD-06FD2A49E1D2}" sibTransId="{64CE2076-139E-4423-B25F-160385AC1D79}"/>
    <dgm:cxn modelId="{B5F8B996-6FC2-4567-B114-4B1DAB4D0CC8}" srcId="{26CBD706-1BFC-4EB6-B8D7-308A7D563612}" destId="{0A816414-7E22-41CF-AF98-AA64470AC67D}" srcOrd="0" destOrd="0" parTransId="{3D27E763-71DE-42F8-A92A-403EAF6576A4}" sibTransId="{29D30561-0F1A-461F-AF65-5C0B977626CA}"/>
    <dgm:cxn modelId="{D89C5CD6-12CF-498A-8CB8-700C2CE30FF2}" type="presOf" srcId="{26CBD706-1BFC-4EB6-B8D7-308A7D563612}" destId="{A5AB7BE2-39BE-42C2-8C9C-B688EB9062A6}" srcOrd="0" destOrd="0" presId="urn:microsoft.com/office/officeart/2009/3/layout/OpposingIdeas"/>
    <dgm:cxn modelId="{82E0918B-5C9A-4FDE-82D4-213470D36621}" type="presParOf" srcId="{06CD5E96-7419-45A3-A0B1-57E61112262C}" destId="{4F2E9F6E-1342-4AA9-89B9-48D411DAB120}" srcOrd="0" destOrd="0" presId="urn:microsoft.com/office/officeart/2009/3/layout/OpposingIdeas"/>
    <dgm:cxn modelId="{E08BC117-07E8-4332-ACD3-B6CDFFE27EFB}" type="presParOf" srcId="{06CD5E96-7419-45A3-A0B1-57E61112262C}" destId="{6EB670A9-12F8-456B-874A-188DCA0334BD}" srcOrd="1" destOrd="0" presId="urn:microsoft.com/office/officeart/2009/3/layout/OpposingIdeas"/>
    <dgm:cxn modelId="{2A4CC3A7-0FB4-419D-9D4D-1E84221AF20B}" type="presParOf" srcId="{06CD5E96-7419-45A3-A0B1-57E61112262C}" destId="{DD9536BC-F8FB-438C-92F8-673EC54C2FE2}" srcOrd="2" destOrd="0" presId="urn:microsoft.com/office/officeart/2009/3/layout/OpposingIdeas"/>
    <dgm:cxn modelId="{629A3E6E-C983-4E87-85E3-1627AECFB394}" type="presParOf" srcId="{06CD5E96-7419-45A3-A0B1-57E61112262C}" destId="{D9A88A6A-9BCC-4D9D-93DE-C43882B70EFF}" srcOrd="3" destOrd="0" presId="urn:microsoft.com/office/officeart/2009/3/layout/OpposingIdeas"/>
    <dgm:cxn modelId="{5CE26380-F485-4800-AC81-3317E26B7AB8}" type="presParOf" srcId="{06CD5E96-7419-45A3-A0B1-57E61112262C}" destId="{0D50D19F-3146-479E-9139-8043CCCB5FF1}" srcOrd="4" destOrd="0" presId="urn:microsoft.com/office/officeart/2009/3/layout/OpposingIdeas"/>
    <dgm:cxn modelId="{87959233-1BA8-42A8-8669-710C44E727B1}" type="presParOf" srcId="{06CD5E96-7419-45A3-A0B1-57E61112262C}" destId="{8BAB4DFB-4230-4EE7-80AB-6CCEF21DE093}" srcOrd="5" destOrd="0" presId="urn:microsoft.com/office/officeart/2009/3/layout/OpposingIdeas"/>
    <dgm:cxn modelId="{5F30CD40-7A86-46F5-A716-BD3BFF837540}" type="presParOf" srcId="{06CD5E96-7419-45A3-A0B1-57E61112262C}" destId="{A5AB7BE2-39BE-42C2-8C9C-B688EB9062A6}" srcOrd="6" destOrd="0" presId="urn:microsoft.com/office/officeart/2009/3/layout/OpposingIdeas"/>
    <dgm:cxn modelId="{D15BD3BB-D05F-4B24-8BE1-7E8E1BFA3BA7}" type="presParOf" srcId="{06CD5E96-7419-45A3-A0B1-57E61112262C}" destId="{9A137A74-FB4C-4E89-90F1-60932923BBBA}" srcOrd="7" destOrd="0" presId="urn:microsoft.com/office/officeart/2009/3/layout/OpposingIdea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2E9F6E-1342-4AA9-89B9-48D411DAB120}">
      <dsp:nvSpPr>
        <dsp:cNvPr id="0" name=""/>
        <dsp:cNvSpPr/>
      </dsp:nvSpPr>
      <dsp:spPr>
        <a:xfrm>
          <a:off x="4102193" y="1089356"/>
          <a:ext cx="5247380" cy="2657095"/>
        </a:xfrm>
        <a:prstGeom prst="round2DiagRect">
          <a:avLst>
            <a:gd name="adj1" fmla="val 0"/>
            <a:gd name="adj2" fmla="val 16670"/>
          </a:avLst>
        </a:prstGeom>
        <a:solidFill>
          <a:schemeClr val="tx2">
            <a:lumMod val="20000"/>
            <a:lumOff val="80000"/>
          </a:schemeClr>
        </a:solidFill>
        <a:ln w="12700" cap="flat" cmpd="sng" algn="ctr">
          <a:solidFill>
            <a:srgbClr val="CCFFCC"/>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B670A9-12F8-456B-874A-188DCA0334BD}">
      <dsp:nvSpPr>
        <dsp:cNvPr id="0" name=""/>
        <dsp:cNvSpPr/>
      </dsp:nvSpPr>
      <dsp:spPr>
        <a:xfrm>
          <a:off x="6988151" y="979274"/>
          <a:ext cx="658" cy="2093469"/>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9536BC-F8FB-438C-92F8-673EC54C2FE2}">
      <dsp:nvSpPr>
        <dsp:cNvPr id="0" name=""/>
        <dsp:cNvSpPr/>
      </dsp:nvSpPr>
      <dsp:spPr>
        <a:xfrm>
          <a:off x="4198447" y="1201052"/>
          <a:ext cx="2804449" cy="224429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kern="1200" dirty="0" smtClean="0">
              <a:latin typeface="华文楷体" panose="02010600040101010101" pitchFamily="2" charset="-122"/>
              <a:ea typeface="华文楷体" panose="02010600040101010101" pitchFamily="2" charset="-122"/>
            </a:rPr>
            <a:t>观点</a:t>
          </a:r>
          <a:r>
            <a:rPr lang="en-US" altLang="zh-CN" sz="2000" kern="1200" dirty="0" smtClean="0">
              <a:latin typeface="华文楷体" panose="02010600040101010101" pitchFamily="2" charset="-122"/>
              <a:ea typeface="华文楷体" panose="02010600040101010101" pitchFamily="2" charset="-122"/>
            </a:rPr>
            <a:t>1</a:t>
          </a:r>
          <a:r>
            <a:rPr lang="zh-CN" altLang="en-US" sz="2000" kern="1200" dirty="0" smtClean="0">
              <a:latin typeface="华文楷体" panose="02010600040101010101" pitchFamily="2" charset="-122"/>
              <a:ea typeface="华文楷体" panose="02010600040101010101" pitchFamily="2" charset="-122"/>
            </a:rPr>
            <a:t>：新中国成立之初，中国的经济文化发展水平同资本主义发达国家相比，存在很大差距，应该等到资本主义充分发展以后再进行社会主义改造。</a:t>
          </a:r>
          <a:endParaRPr lang="zh-CN" altLang="en-US" sz="2000" kern="1200" dirty="0"/>
        </a:p>
      </dsp:txBody>
      <dsp:txXfrm>
        <a:off x="4198447" y="1201052"/>
        <a:ext cx="2804449" cy="2244292"/>
      </dsp:txXfrm>
    </dsp:sp>
    <dsp:sp modelId="{D9A88A6A-9BCC-4D9D-93DE-C43882B70EFF}">
      <dsp:nvSpPr>
        <dsp:cNvPr id="0" name=""/>
        <dsp:cNvSpPr/>
      </dsp:nvSpPr>
      <dsp:spPr>
        <a:xfrm>
          <a:off x="7118497" y="1293295"/>
          <a:ext cx="2114909" cy="2254505"/>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kern="1200" dirty="0" smtClean="0">
              <a:latin typeface="华文楷体" panose="02010600040101010101" pitchFamily="2" charset="-122"/>
              <a:ea typeface="华文楷体" panose="02010600040101010101" pitchFamily="2" charset="-122"/>
            </a:rPr>
            <a:t>观点</a:t>
          </a:r>
          <a:r>
            <a:rPr lang="en-US" altLang="zh-CN" sz="2000" kern="1200" dirty="0" smtClean="0">
              <a:latin typeface="华文楷体" panose="02010600040101010101" pitchFamily="2" charset="-122"/>
              <a:ea typeface="华文楷体" panose="02010600040101010101" pitchFamily="2" charset="-122"/>
            </a:rPr>
            <a:t>2</a:t>
          </a:r>
          <a:r>
            <a:rPr lang="zh-CN" altLang="en-US" sz="2000" kern="1200" dirty="0" smtClean="0">
              <a:latin typeface="华文楷体" panose="02010600040101010101" pitchFamily="2" charset="-122"/>
              <a:ea typeface="华文楷体" panose="02010600040101010101" pitchFamily="2" charset="-122"/>
            </a:rPr>
            <a:t>：中国新民主主义革命的胜利，已经创造了向社会主义过渡的经济政治条件。</a:t>
          </a:r>
          <a:endParaRPr lang="zh-CN" altLang="en-US" sz="2000" kern="1200" dirty="0"/>
        </a:p>
      </dsp:txBody>
      <dsp:txXfrm>
        <a:off x="7118497" y="1293295"/>
        <a:ext cx="2114909" cy="2254505"/>
      </dsp:txXfrm>
    </dsp:sp>
    <dsp:sp modelId="{8BAB4DFB-4230-4EE7-80AB-6CCEF21DE093}">
      <dsp:nvSpPr>
        <dsp:cNvPr id="0" name=""/>
        <dsp:cNvSpPr/>
      </dsp:nvSpPr>
      <dsp:spPr>
        <a:xfrm rot="16200000">
          <a:off x="2808266" y="2214610"/>
          <a:ext cx="2548985" cy="366160"/>
        </a:xfrm>
        <a:prstGeom prst="rightArrow">
          <a:avLst>
            <a:gd name="adj1" fmla="val 49830"/>
            <a:gd name="adj2" fmla="val 6066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r" defTabSz="355600">
            <a:lnSpc>
              <a:spcPct val="90000"/>
            </a:lnSpc>
            <a:spcBef>
              <a:spcPct val="0"/>
            </a:spcBef>
            <a:spcAft>
              <a:spcPct val="35000"/>
            </a:spcAft>
          </a:pPr>
          <a:endParaRPr lang="zh-CN" altLang="en-US" sz="800" kern="1200" dirty="0"/>
        </a:p>
      </dsp:txBody>
      <dsp:txXfrm>
        <a:off x="2863606" y="2361801"/>
        <a:ext cx="2438306" cy="182458"/>
      </dsp:txXfrm>
    </dsp:sp>
    <dsp:sp modelId="{9A137A74-FB4C-4E89-90F1-60932923BBBA}">
      <dsp:nvSpPr>
        <dsp:cNvPr id="0" name=""/>
        <dsp:cNvSpPr/>
      </dsp:nvSpPr>
      <dsp:spPr>
        <a:xfrm rot="5400000">
          <a:off x="8124330" y="2207971"/>
          <a:ext cx="2496751" cy="425114"/>
        </a:xfrm>
        <a:prstGeom prst="rightArrow">
          <a:avLst>
            <a:gd name="adj1" fmla="val 49830"/>
            <a:gd name="adj2" fmla="val 6066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lvl="0" algn="r" defTabSz="400050">
            <a:lnSpc>
              <a:spcPct val="90000"/>
            </a:lnSpc>
            <a:spcBef>
              <a:spcPct val="0"/>
            </a:spcBef>
            <a:spcAft>
              <a:spcPct val="35000"/>
            </a:spcAft>
          </a:pPr>
          <a:endParaRPr lang="zh-CN" altLang="en-US" sz="900" kern="1200" dirty="0"/>
        </a:p>
      </dsp:txBody>
      <dsp:txXfrm>
        <a:off x="8188580" y="2250362"/>
        <a:ext cx="2368252" cy="211834"/>
      </dsp:txXfrm>
    </dsp:sp>
  </dsp:spTree>
</dsp:drawing>
</file>

<file path=ppt/diagrams/layout1.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2020/9/14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28649430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2020/9/14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1178972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mn-lt"/>
                <a:ea typeface="+mn-ea"/>
                <a:cs typeface="+mn-cs"/>
              </a:rPr>
              <a:t>页面</a:t>
            </a:r>
            <a:r>
              <a:rPr lang="zh-CN" altLang="zh-CN" sz="1200" kern="1200" dirty="0">
                <a:solidFill>
                  <a:schemeClr val="tx1"/>
                </a:solidFill>
                <a:effectLst/>
                <a:latin typeface="+mn-lt"/>
                <a:ea typeface="+mn-ea"/>
                <a:cs typeface="+mn-cs"/>
              </a:rPr>
              <a:t>统一为</a:t>
            </a:r>
            <a:r>
              <a:rPr lang="en-US" altLang="zh-CN" sz="1200" kern="1200" dirty="0">
                <a:solidFill>
                  <a:schemeClr val="tx1"/>
                </a:solidFill>
                <a:effectLst/>
                <a:latin typeface="+mn-lt"/>
                <a:ea typeface="+mn-ea"/>
                <a:cs typeface="+mn-cs"/>
              </a:rPr>
              <a:t>16:9</a:t>
            </a:r>
            <a:r>
              <a:rPr lang="zh-CN" altLang="zh-CN" sz="1200" kern="1200" dirty="0">
                <a:solidFill>
                  <a:schemeClr val="tx1"/>
                </a:solidFill>
                <a:effectLst/>
                <a:latin typeface="+mn-lt"/>
                <a:ea typeface="+mn-ea"/>
                <a:cs typeface="+mn-cs"/>
              </a:rPr>
              <a:t>宽幅画面比例尺寸；</a:t>
            </a:r>
            <a:r>
              <a:rPr lang="en-US" altLang="zh-CN" sz="1200" kern="1200" dirty="0">
                <a:solidFill>
                  <a:schemeClr val="tx1"/>
                </a:solidFill>
                <a:effectLst/>
                <a:latin typeface="+mn-lt"/>
                <a:ea typeface="+mn-ea"/>
                <a:cs typeface="+mn-cs"/>
              </a:rPr>
              <a:t>PPT</a:t>
            </a:r>
            <a:r>
              <a:rPr lang="zh-CN" altLang="zh-CN" sz="1200" kern="1200" dirty="0">
                <a:solidFill>
                  <a:schemeClr val="tx1"/>
                </a:solidFill>
                <a:effectLst/>
                <a:latin typeface="+mn-lt"/>
                <a:ea typeface="+mn-ea"/>
                <a:cs typeface="+mn-cs"/>
              </a:rPr>
              <a:t>统一格式为</a:t>
            </a:r>
            <a:r>
              <a:rPr lang="en-US" altLang="zh-CN" sz="1200" kern="1200" dirty="0">
                <a:solidFill>
                  <a:schemeClr val="tx1"/>
                </a:solidFill>
                <a:effectLst/>
                <a:latin typeface="+mn-lt"/>
                <a:ea typeface="+mn-ea"/>
                <a:cs typeface="+mn-cs"/>
              </a:rPr>
              <a:t>PPT</a:t>
            </a:r>
            <a:r>
              <a:rPr lang="zh-CN" altLang="zh-CN" sz="1200" kern="1200" dirty="0">
                <a:solidFill>
                  <a:schemeClr val="tx1"/>
                </a:solidFill>
                <a:effectLst/>
                <a:latin typeface="+mn-lt"/>
                <a:ea typeface="+mn-ea"/>
                <a:cs typeface="+mn-cs"/>
              </a:rPr>
              <a:t>或</a:t>
            </a:r>
            <a:r>
              <a:rPr lang="en-US" altLang="zh-CN" sz="1200" kern="1200" dirty="0">
                <a:solidFill>
                  <a:schemeClr val="tx1"/>
                </a:solidFill>
                <a:effectLst/>
                <a:latin typeface="+mn-lt"/>
                <a:ea typeface="+mn-ea"/>
                <a:cs typeface="+mn-cs"/>
              </a:rPr>
              <a:t>PPTX</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r>
              <a:rPr lang="zh-CN" altLang="en-US" dirty="0"/>
              <a:t>请注意：</a:t>
            </a:r>
            <a:endParaRPr lang="en-US" altLang="zh-CN" sz="1200" kern="1200" dirty="0">
              <a:solidFill>
                <a:schemeClr val="tx1"/>
              </a:solidFill>
              <a:effectLst/>
              <a:latin typeface="+mn-lt"/>
              <a:ea typeface="+mn-ea"/>
              <a:cs typeface="+mn-cs"/>
            </a:endParaRPr>
          </a:p>
          <a:p>
            <a:r>
              <a:rPr lang="en-US" altLang="zh-CN" dirty="0"/>
              <a:t>1. </a:t>
            </a:r>
            <a:r>
              <a:rPr lang="zh-CN" altLang="en-US" dirty="0"/>
              <a:t>课名：微软雅黑</a:t>
            </a:r>
            <a:r>
              <a:rPr lang="en-US" altLang="zh-CN" dirty="0"/>
              <a:t>48</a:t>
            </a:r>
            <a:r>
              <a:rPr lang="zh-CN" altLang="en-US" dirty="0"/>
              <a:t>号字；</a:t>
            </a:r>
            <a:endParaRPr lang="en-US" altLang="zh-CN" dirty="0"/>
          </a:p>
          <a:p>
            <a:r>
              <a:rPr lang="en-US" altLang="zh-CN" dirty="0"/>
              <a:t>2.</a:t>
            </a:r>
            <a:r>
              <a:rPr lang="zh-CN" altLang="en-US" sz="1200" b="0" dirty="0"/>
              <a:t>（第一课时）</a:t>
            </a:r>
            <a:r>
              <a:rPr lang="zh-CN" altLang="en-US" dirty="0"/>
              <a:t>：微软雅黑</a:t>
            </a:r>
            <a:r>
              <a:rPr lang="en-US" altLang="zh-CN" dirty="0"/>
              <a:t>32</a:t>
            </a:r>
            <a:r>
              <a:rPr lang="zh-CN" altLang="en-US" dirty="0"/>
              <a:t>号字；</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3.</a:t>
            </a:r>
            <a:r>
              <a:rPr lang="zh-CN" altLang="en-US" dirty="0"/>
              <a:t>学校名称：请填写全称；</a:t>
            </a:r>
            <a:endParaRPr lang="en-US" altLang="zh-CN" b="1" dirty="0"/>
          </a:p>
          <a:p>
            <a:r>
              <a:rPr lang="en-US" altLang="zh-CN" dirty="0"/>
              <a:t>4.</a:t>
            </a:r>
            <a:r>
              <a:rPr lang="zh-CN" altLang="en-US" dirty="0"/>
              <a:t>学科、年级、主讲人、学校：华文楷体</a:t>
            </a:r>
            <a:r>
              <a:rPr lang="en-US" altLang="zh-CN" dirty="0"/>
              <a:t>28</a:t>
            </a:r>
            <a:r>
              <a:rPr lang="zh-CN" altLang="en-US" dirty="0"/>
              <a:t>号字（具体根据文字量可适当调整）</a:t>
            </a:r>
            <a:r>
              <a:rPr lang="zh-CN" altLang="en-US" dirty="0" smtClean="0"/>
              <a:t>。</a:t>
            </a:r>
            <a:endParaRPr lang="en-US" altLang="zh-CN" dirty="0"/>
          </a:p>
          <a:p>
            <a:r>
              <a:rPr lang="zh-CN" altLang="en-US" dirty="0"/>
              <a:t>英文</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a:t>1.</a:t>
            </a:r>
            <a:r>
              <a:rPr lang="zh-CN" altLang="en-US" dirty="0"/>
              <a:t>课名：字体以</a:t>
            </a:r>
            <a:r>
              <a:rPr lang="en-US" altLang="zh-CN" dirty="0"/>
              <a:t>Times New Roman</a:t>
            </a:r>
            <a:r>
              <a:rPr lang="zh-CN" altLang="en-US" dirty="0"/>
              <a:t>为主，字号一般使用</a:t>
            </a:r>
            <a:r>
              <a:rPr lang="en-US" altLang="zh-CN" dirty="0"/>
              <a:t>32—36</a:t>
            </a:r>
            <a:r>
              <a:rPr lang="zh-CN" altLang="en-US" dirty="0"/>
              <a:t>号，特别强调可以用</a:t>
            </a:r>
            <a:r>
              <a:rPr lang="en-US" altLang="zh-CN" dirty="0"/>
              <a:t>40</a:t>
            </a:r>
            <a:r>
              <a:rPr lang="zh-CN" altLang="en-US" dirty="0"/>
              <a:t>号；</a:t>
            </a:r>
            <a:endParaRPr lang="en-US" altLang="zh-CN" dirty="0"/>
          </a:p>
          <a:p>
            <a:r>
              <a:rPr lang="en-US" altLang="zh-CN" dirty="0"/>
              <a:t>2.</a:t>
            </a:r>
            <a:r>
              <a:rPr lang="zh-CN" altLang="en-US" dirty="0"/>
              <a:t>（</a:t>
            </a:r>
            <a:r>
              <a:rPr lang="en-US" altLang="zh-CN" dirty="0"/>
              <a:t>Period</a:t>
            </a:r>
            <a:r>
              <a:rPr lang="en-US" altLang="zh-CN" baseline="0" dirty="0"/>
              <a:t> 1</a:t>
            </a:r>
            <a:r>
              <a:rPr lang="zh-CN" altLang="en-US" dirty="0"/>
              <a:t>）：字体使用</a:t>
            </a:r>
            <a:r>
              <a:rPr lang="en-US" altLang="zh-CN" dirty="0"/>
              <a:t>Arial</a:t>
            </a:r>
            <a:r>
              <a:rPr lang="zh-CN" altLang="en-US" dirty="0"/>
              <a:t>，字号为</a:t>
            </a:r>
            <a:r>
              <a:rPr lang="en-US" altLang="zh-CN" dirty="0"/>
              <a:t>28</a:t>
            </a:r>
            <a:r>
              <a:rPr lang="zh-CN" altLang="en-US" dirty="0"/>
              <a:t>；</a:t>
            </a:r>
            <a:endParaRPr lang="en-US" altLang="zh-CN" dirty="0"/>
          </a:p>
          <a:p>
            <a:r>
              <a:rPr lang="en-US" altLang="zh-CN" dirty="0"/>
              <a:t>3.</a:t>
            </a:r>
            <a:r>
              <a:rPr lang="zh-CN" altLang="en-US" dirty="0"/>
              <a:t>正文一般用</a:t>
            </a:r>
            <a:r>
              <a:rPr lang="en-US" altLang="zh-CN" dirty="0"/>
              <a:t>24—28</a:t>
            </a:r>
            <a:r>
              <a:rPr lang="zh-CN" altLang="en-US" dirty="0"/>
              <a:t>号，特别强调可用</a:t>
            </a:r>
            <a:r>
              <a:rPr lang="en-US" altLang="zh-CN" dirty="0"/>
              <a:t>32</a:t>
            </a:r>
            <a:r>
              <a:rPr lang="zh-CN" altLang="en-US" dirty="0"/>
              <a:t>号</a:t>
            </a:r>
            <a:r>
              <a:rPr lang="zh-CN" altLang="en-US" dirty="0" smtClean="0"/>
              <a:t>。</a:t>
            </a:r>
            <a:endParaRPr lang="en-US" altLang="zh-CN" dirty="0"/>
          </a:p>
          <a:p>
            <a:r>
              <a:rPr lang="zh-CN" altLang="zh-CN" sz="1200" kern="1200" dirty="0">
                <a:solidFill>
                  <a:schemeClr val="tx1"/>
                </a:solidFill>
                <a:effectLst/>
                <a:latin typeface="+mn-lt"/>
                <a:ea typeface="+mn-ea"/>
                <a:cs typeface="+mn-cs"/>
              </a:rPr>
              <a:t>注意标点的规范（例如：中文省略号</a:t>
            </a:r>
            <a:r>
              <a:rPr lang="zh-CN" altLang="en-US" sz="1200" kern="1200" dirty="0">
                <a:solidFill>
                  <a:schemeClr val="tx1"/>
                </a:solidFill>
                <a:effectLst/>
                <a:latin typeface="+mn-lt"/>
                <a:ea typeface="+mn-ea"/>
                <a:cs typeface="+mn-cs"/>
              </a:rPr>
              <a:t>为</a:t>
            </a:r>
            <a:r>
              <a:rPr lang="zh-CN" altLang="zh-CN" sz="1200" kern="1200" dirty="0">
                <a:solidFill>
                  <a:schemeClr val="tx1"/>
                </a:solidFill>
                <a:effectLst/>
                <a:latin typeface="+mn-lt"/>
                <a:ea typeface="+mn-ea"/>
                <a:cs typeface="+mn-cs"/>
              </a:rPr>
              <a:t>……，可用</a:t>
            </a:r>
            <a:r>
              <a:rPr lang="en-US" altLang="zh-CN" sz="1200" kern="1200" dirty="0">
                <a:solidFill>
                  <a:schemeClr val="tx1"/>
                </a:solidFill>
                <a:effectLst/>
                <a:latin typeface="+mn-lt"/>
                <a:ea typeface="+mn-ea"/>
                <a:cs typeface="+mn-cs"/>
              </a:rPr>
              <a:t>Shift+</a:t>
            </a:r>
            <a:r>
              <a:rPr lang="zh-CN" altLang="zh-CN" sz="1200" kern="1200" dirty="0">
                <a:solidFill>
                  <a:schemeClr val="tx1"/>
                </a:solidFill>
                <a:effectLst/>
                <a:latin typeface="+mn-lt"/>
                <a:ea typeface="+mn-ea"/>
                <a:cs typeface="+mn-cs"/>
              </a:rPr>
              <a:t>数字键</a:t>
            </a:r>
            <a:r>
              <a:rPr lang="en-US" altLang="zh-CN" sz="1200" kern="1200" dirty="0">
                <a:solidFill>
                  <a:schemeClr val="tx1"/>
                </a:solidFill>
                <a:effectLst/>
                <a:latin typeface="+mn-lt"/>
                <a:ea typeface="+mn-ea"/>
                <a:cs typeface="+mn-cs"/>
              </a:rPr>
              <a:t>6</a:t>
            </a:r>
            <a:r>
              <a:rPr lang="zh-CN" altLang="zh-CN" sz="1200" kern="1200" dirty="0">
                <a:solidFill>
                  <a:schemeClr val="tx1"/>
                </a:solidFill>
                <a:effectLst/>
                <a:latin typeface="+mn-lt"/>
                <a:ea typeface="+mn-ea"/>
                <a:cs typeface="+mn-cs"/>
              </a:rPr>
              <a:t>打出中文省略号，英文省略号</a:t>
            </a:r>
            <a:r>
              <a:rPr lang="zh-CN" altLang="en-US" sz="1200" kern="1200" dirty="0">
                <a:solidFill>
                  <a:schemeClr val="tx1"/>
                </a:solidFill>
                <a:effectLst/>
                <a:latin typeface="+mn-lt"/>
                <a:ea typeface="+mn-ea"/>
                <a:cs typeface="+mn-cs"/>
              </a:rPr>
              <a:t>为</a:t>
            </a:r>
            <a:r>
              <a:rPr lang="en-US" altLang="zh-CN" sz="1200" kern="1200" dirty="0">
                <a:solidFill>
                  <a:schemeClr val="tx1"/>
                </a:solidFill>
                <a:effectLst/>
                <a:latin typeface="+mn-lt"/>
                <a:ea typeface="+mn-ea"/>
                <a:cs typeface="+mn-cs"/>
              </a:rPr>
              <a:t>…</a:t>
            </a:r>
            <a:r>
              <a:rPr lang="zh-CN" altLang="zh-CN" sz="1200" kern="1200" dirty="0">
                <a:solidFill>
                  <a:schemeClr val="tx1"/>
                </a:solidFill>
                <a:effectLst/>
                <a:latin typeface="+mn-lt"/>
                <a:ea typeface="+mn-ea"/>
                <a:cs typeface="+mn-cs"/>
              </a:rPr>
              <a:t>）</a:t>
            </a:r>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1975210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13</a:t>
            </a:fld>
            <a:endParaRPr lang="zh-CN" altLang="en-US"/>
          </a:p>
        </p:txBody>
      </p:sp>
    </p:spTree>
    <p:extLst>
      <p:ext uri="{BB962C8B-B14F-4D97-AF65-F5344CB8AC3E}">
        <p14:creationId xmlns:p14="http://schemas.microsoft.com/office/powerpoint/2010/main" val="1659289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14</a:t>
            </a:fld>
            <a:endParaRPr lang="zh-CN" altLang="en-US"/>
          </a:p>
        </p:txBody>
      </p:sp>
    </p:spTree>
    <p:extLst>
      <p:ext uri="{BB962C8B-B14F-4D97-AF65-F5344CB8AC3E}">
        <p14:creationId xmlns:p14="http://schemas.microsoft.com/office/powerpoint/2010/main" val="418285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15</a:t>
            </a:fld>
            <a:endParaRPr lang="zh-CN" altLang="en-US"/>
          </a:p>
        </p:txBody>
      </p:sp>
    </p:spTree>
    <p:extLst>
      <p:ext uri="{BB962C8B-B14F-4D97-AF65-F5344CB8AC3E}">
        <p14:creationId xmlns:p14="http://schemas.microsoft.com/office/powerpoint/2010/main" val="411919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16</a:t>
            </a:fld>
            <a:endParaRPr lang="zh-CN" altLang="en-US"/>
          </a:p>
        </p:txBody>
      </p:sp>
    </p:spTree>
    <p:extLst>
      <p:ext uri="{BB962C8B-B14F-4D97-AF65-F5344CB8AC3E}">
        <p14:creationId xmlns:p14="http://schemas.microsoft.com/office/powerpoint/2010/main" val="859892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670431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32836283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3855415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21</a:t>
            </a:fld>
            <a:endParaRPr lang="zh-CN" altLang="en-US"/>
          </a:p>
        </p:txBody>
      </p:sp>
    </p:spTree>
    <p:extLst>
      <p:ext uri="{BB962C8B-B14F-4D97-AF65-F5344CB8AC3E}">
        <p14:creationId xmlns:p14="http://schemas.microsoft.com/office/powerpoint/2010/main" val="819490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24</a:t>
            </a:fld>
            <a:endParaRPr lang="zh-CN" altLang="en-US"/>
          </a:p>
        </p:txBody>
      </p:sp>
    </p:spTree>
    <p:extLst>
      <p:ext uri="{BB962C8B-B14F-4D97-AF65-F5344CB8AC3E}">
        <p14:creationId xmlns:p14="http://schemas.microsoft.com/office/powerpoint/2010/main" val="3372635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32494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请注意：</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1.</a:t>
            </a:r>
            <a:r>
              <a:rPr lang="zh-CN" altLang="en-US" dirty="0"/>
              <a:t>正文标题为：黑体，</a:t>
            </a:r>
            <a:r>
              <a:rPr lang="en-US" altLang="zh-CN" dirty="0"/>
              <a:t>30</a:t>
            </a:r>
            <a:r>
              <a:rPr lang="zh-CN" altLang="en-US" dirty="0"/>
              <a:t>号字；</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2.</a:t>
            </a:r>
            <a:r>
              <a:rPr lang="zh-CN" altLang="en-US" dirty="0"/>
              <a:t>正文内容为：华文楷体，尽量不小于</a:t>
            </a:r>
            <a:r>
              <a:rPr lang="en-US" altLang="zh-CN" dirty="0"/>
              <a:t>24</a:t>
            </a:r>
            <a:r>
              <a:rPr lang="zh-CN" altLang="en-US" dirty="0"/>
              <a:t>号，</a:t>
            </a:r>
            <a:r>
              <a:rPr lang="zh-CN" altLang="zh-CN" sz="1200" kern="1200" dirty="0">
                <a:solidFill>
                  <a:schemeClr val="tx1"/>
                </a:solidFill>
                <a:effectLst/>
                <a:latin typeface="+mn-lt"/>
                <a:ea typeface="+mn-ea"/>
                <a:cs typeface="+mn-cs"/>
              </a:rPr>
              <a:t>特殊辅助性文字不低于</a:t>
            </a:r>
            <a:r>
              <a:rPr lang="en-US" altLang="zh-CN" sz="1200" kern="1200" dirty="0">
                <a:solidFill>
                  <a:schemeClr val="tx1"/>
                </a:solidFill>
                <a:effectLst/>
                <a:latin typeface="+mn-lt"/>
                <a:ea typeface="+mn-ea"/>
                <a:cs typeface="+mn-cs"/>
              </a:rPr>
              <a:t>18</a:t>
            </a:r>
            <a:r>
              <a:rPr lang="zh-CN" altLang="zh-CN" sz="1200" kern="1200" dirty="0">
                <a:solidFill>
                  <a:schemeClr val="tx1"/>
                </a:solidFill>
                <a:effectLst/>
                <a:latin typeface="+mn-lt"/>
                <a:ea typeface="+mn-ea"/>
                <a:cs typeface="+mn-cs"/>
              </a:rPr>
              <a:t>；</a:t>
            </a:r>
            <a:r>
              <a:rPr lang="zh-CN" altLang="en-US" dirty="0"/>
              <a:t>根据文字量可适当调整。</a:t>
            </a:r>
            <a:r>
              <a:rPr lang="zh-CN" altLang="zh-CN" sz="1200" kern="1200" dirty="0">
                <a:solidFill>
                  <a:schemeClr val="tx1"/>
                </a:solidFill>
                <a:effectLst/>
                <a:latin typeface="+mn-lt"/>
                <a:ea typeface="+mn-ea"/>
                <a:cs typeface="+mn-cs"/>
              </a:rPr>
              <a:t>内容文字一行一般</a:t>
            </a:r>
            <a:r>
              <a:rPr lang="zh-CN" altLang="zh-CN" sz="1200" b="1" kern="1200" dirty="0">
                <a:solidFill>
                  <a:schemeClr val="tx1"/>
                </a:solidFill>
                <a:effectLst/>
                <a:latin typeface="+mn-lt"/>
                <a:ea typeface="+mn-ea"/>
                <a:cs typeface="+mn-cs"/>
              </a:rPr>
              <a:t>不能</a:t>
            </a:r>
            <a:r>
              <a:rPr lang="zh-CN" altLang="zh-CN" sz="1200" kern="1200" dirty="0">
                <a:solidFill>
                  <a:schemeClr val="tx1"/>
                </a:solidFill>
                <a:effectLst/>
                <a:latin typeface="+mn-lt"/>
                <a:ea typeface="+mn-ea"/>
                <a:cs typeface="+mn-cs"/>
              </a:rPr>
              <a:t>超过</a:t>
            </a:r>
            <a:r>
              <a:rPr lang="en-US" altLang="zh-CN" sz="1200" kern="1200" dirty="0">
                <a:solidFill>
                  <a:schemeClr val="tx1"/>
                </a:solidFill>
                <a:effectLst/>
                <a:latin typeface="+mn-lt"/>
                <a:ea typeface="+mn-ea"/>
                <a:cs typeface="+mn-cs"/>
              </a:rPr>
              <a:t>28</a:t>
            </a:r>
            <a:r>
              <a:rPr lang="zh-CN" altLang="zh-CN" sz="1200" kern="1200" dirty="0">
                <a:solidFill>
                  <a:schemeClr val="tx1"/>
                </a:solidFill>
                <a:effectLst/>
                <a:latin typeface="+mn-lt"/>
                <a:ea typeface="+mn-ea"/>
                <a:cs typeface="+mn-cs"/>
              </a:rPr>
              <a:t>个字</a:t>
            </a:r>
            <a:r>
              <a:rPr lang="zh-CN" altLang="en-US" sz="1200" kern="1200" dirty="0">
                <a:solidFill>
                  <a:schemeClr val="tx1"/>
                </a:solidFill>
                <a:effectLst/>
                <a:latin typeface="+mn-lt"/>
                <a:ea typeface="+mn-ea"/>
                <a:cs typeface="+mn-cs"/>
              </a:rPr>
              <a:t>，单页文字</a:t>
            </a:r>
            <a:r>
              <a:rPr lang="zh-CN" altLang="zh-CN" sz="1200" kern="1200" dirty="0">
                <a:solidFill>
                  <a:schemeClr val="tx1"/>
                </a:solidFill>
                <a:effectLst/>
                <a:latin typeface="+mn-lt"/>
                <a:ea typeface="+mn-ea"/>
                <a:cs typeface="+mn-cs"/>
              </a:rPr>
              <a:t>一般不能超过</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行</a:t>
            </a:r>
            <a:r>
              <a:rPr lang="zh-CN" altLang="en-US"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3.</a:t>
            </a:r>
            <a:r>
              <a:rPr lang="zh-CN" altLang="en-US" sz="1200" kern="1200" dirty="0">
                <a:solidFill>
                  <a:schemeClr val="tx1"/>
                </a:solidFill>
                <a:effectLst/>
                <a:latin typeface="+mn-lt"/>
                <a:ea typeface="+mn-ea"/>
                <a:cs typeface="+mn-cs"/>
              </a:rPr>
              <a:t>拍摄版本呈现内容务必与上传版本呈现的内容完全一致。</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英文</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1.</a:t>
            </a:r>
            <a:r>
              <a:rPr lang="zh-CN" altLang="en-US" dirty="0"/>
              <a:t>正文标题为：以</a:t>
            </a:r>
            <a:r>
              <a:rPr lang="en-US" altLang="zh-CN" dirty="0"/>
              <a:t>Times New Roman</a:t>
            </a:r>
            <a:r>
              <a:rPr lang="zh-CN" altLang="en-US" dirty="0"/>
              <a:t>为主</a:t>
            </a:r>
            <a:r>
              <a:rPr lang="en-US" altLang="zh-CN" dirty="0"/>
              <a:t>,</a:t>
            </a:r>
            <a:r>
              <a:rPr lang="zh-CN" altLang="en-US" dirty="0"/>
              <a:t>可搭配使用</a:t>
            </a:r>
            <a:r>
              <a:rPr lang="en-US" altLang="zh-CN" dirty="0"/>
              <a:t>Arial</a:t>
            </a:r>
            <a:r>
              <a:rPr lang="zh-CN" altLang="en-US" dirty="0"/>
              <a:t>。字号为</a:t>
            </a:r>
            <a:r>
              <a:rPr lang="en-US" altLang="zh-CN" dirty="0"/>
              <a:t>32—36</a:t>
            </a:r>
            <a:r>
              <a:rPr lang="zh-CN" altLang="en-US" dirty="0"/>
              <a:t>号，特别强调可以用</a:t>
            </a:r>
            <a:r>
              <a:rPr lang="en-US" altLang="zh-CN" dirty="0"/>
              <a:t>40</a:t>
            </a:r>
            <a:r>
              <a:rPr lang="zh-CN" altLang="en-US" dirty="0"/>
              <a:t>号。</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2.</a:t>
            </a:r>
            <a:r>
              <a:rPr lang="zh-CN" altLang="en-US" dirty="0"/>
              <a:t>正文内容为：以</a:t>
            </a:r>
            <a:r>
              <a:rPr lang="en-US" altLang="zh-CN" dirty="0"/>
              <a:t>Times New Roman</a:t>
            </a:r>
            <a:r>
              <a:rPr lang="zh-CN" altLang="en-US" dirty="0"/>
              <a:t>为主</a:t>
            </a:r>
            <a:r>
              <a:rPr lang="en-US" altLang="zh-CN" dirty="0"/>
              <a:t>,</a:t>
            </a:r>
            <a:r>
              <a:rPr lang="zh-CN" altLang="en-US" dirty="0"/>
              <a:t>可搭配使用</a:t>
            </a:r>
            <a:r>
              <a:rPr lang="en-US" altLang="zh-CN" dirty="0"/>
              <a:t>Arial</a:t>
            </a:r>
            <a:r>
              <a:rPr lang="zh-CN" altLang="en-US" dirty="0"/>
              <a:t>。字号为</a:t>
            </a:r>
            <a:r>
              <a:rPr lang="en-US" altLang="zh-CN" dirty="0"/>
              <a:t>24—28</a:t>
            </a:r>
            <a:r>
              <a:rPr lang="zh-CN" altLang="en-US" dirty="0"/>
              <a:t>号，特别强调可用</a:t>
            </a:r>
            <a:r>
              <a:rPr lang="en-US" altLang="zh-CN" dirty="0"/>
              <a:t>32</a:t>
            </a:r>
            <a:r>
              <a:rPr lang="zh-CN" altLang="en-US" dirty="0"/>
              <a:t>号。</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mn-cs"/>
              </a:rPr>
              <a:t>3.</a:t>
            </a:r>
            <a:r>
              <a:rPr lang="zh-CN" altLang="zh-CN" sz="1200" kern="1200" dirty="0">
                <a:solidFill>
                  <a:schemeClr val="tx1"/>
                </a:solidFill>
                <a:effectLst/>
                <a:latin typeface="+mn-lt"/>
                <a:ea typeface="+mn-ea"/>
                <a:cs typeface="+mn-cs"/>
              </a:rPr>
              <a:t>英文每行一般</a:t>
            </a:r>
            <a:r>
              <a:rPr lang="zh-CN" altLang="zh-CN" sz="1200" b="0" kern="1200" dirty="0">
                <a:solidFill>
                  <a:schemeClr val="tx1"/>
                </a:solidFill>
                <a:effectLst/>
                <a:latin typeface="+mn-lt"/>
                <a:ea typeface="+mn-ea"/>
                <a:cs typeface="+mn-cs"/>
              </a:rPr>
              <a:t>不能超过</a:t>
            </a:r>
            <a:r>
              <a:rPr lang="en-US" altLang="zh-CN" sz="1200" b="0" kern="1200" dirty="0">
                <a:solidFill>
                  <a:schemeClr val="tx1"/>
                </a:solidFill>
                <a:effectLst/>
                <a:latin typeface="+mn-lt"/>
                <a:ea typeface="+mn-ea"/>
                <a:cs typeface="+mn-cs"/>
              </a:rPr>
              <a:t>15</a:t>
            </a:r>
            <a:r>
              <a:rPr lang="zh-CN" altLang="zh-CN" sz="1200" b="0" kern="1200" dirty="0">
                <a:solidFill>
                  <a:schemeClr val="tx1"/>
                </a:solidFill>
                <a:effectLst/>
                <a:latin typeface="+mn-lt"/>
                <a:ea typeface="+mn-ea"/>
                <a:cs typeface="+mn-cs"/>
              </a:rPr>
              <a:t>个单词</a:t>
            </a:r>
            <a:r>
              <a:rPr lang="zh-CN"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单页文字</a:t>
            </a:r>
            <a:r>
              <a:rPr lang="zh-CN" altLang="zh-CN" sz="1200" kern="1200" dirty="0">
                <a:solidFill>
                  <a:schemeClr val="tx1"/>
                </a:solidFill>
                <a:effectLst/>
                <a:latin typeface="+mn-lt"/>
                <a:ea typeface="+mn-ea"/>
                <a:cs typeface="+mn-cs"/>
              </a:rPr>
              <a:t>一般不能超过</a:t>
            </a:r>
            <a:r>
              <a:rPr lang="en-US" altLang="zh-CN" sz="1200" kern="1200" dirty="0">
                <a:solidFill>
                  <a:schemeClr val="tx1"/>
                </a:solidFill>
                <a:effectLst/>
                <a:latin typeface="+mn-lt"/>
                <a:ea typeface="+mn-ea"/>
                <a:cs typeface="+mn-cs"/>
              </a:rPr>
              <a:t>8</a:t>
            </a:r>
            <a:r>
              <a:rPr lang="zh-CN" altLang="zh-CN" sz="1200" kern="1200" dirty="0">
                <a:solidFill>
                  <a:schemeClr val="tx1"/>
                </a:solidFill>
                <a:effectLst/>
                <a:latin typeface="+mn-lt"/>
                <a:ea typeface="+mn-ea"/>
                <a:cs typeface="+mn-cs"/>
              </a:rPr>
              <a:t>行。</a:t>
            </a:r>
            <a:endParaRPr lang="en-US" altLang="zh-CN" sz="1200" kern="1200" dirty="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a:t>
            </a:fld>
            <a:endParaRPr lang="zh-CN" altLang="en-US"/>
          </a:p>
        </p:txBody>
      </p:sp>
    </p:spTree>
    <p:extLst>
      <p:ext uri="{BB962C8B-B14F-4D97-AF65-F5344CB8AC3E}">
        <p14:creationId xmlns:p14="http://schemas.microsoft.com/office/powerpoint/2010/main" val="3074215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26</a:t>
            </a:fld>
            <a:endParaRPr lang="zh-CN" altLang="en-US"/>
          </a:p>
        </p:txBody>
      </p:sp>
    </p:spTree>
    <p:extLst>
      <p:ext uri="{BB962C8B-B14F-4D97-AF65-F5344CB8AC3E}">
        <p14:creationId xmlns:p14="http://schemas.microsoft.com/office/powerpoint/2010/main" val="20809617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27</a:t>
            </a:fld>
            <a:endParaRPr lang="zh-CN" altLang="en-US"/>
          </a:p>
        </p:txBody>
      </p:sp>
    </p:spTree>
    <p:extLst>
      <p:ext uri="{BB962C8B-B14F-4D97-AF65-F5344CB8AC3E}">
        <p14:creationId xmlns:p14="http://schemas.microsoft.com/office/powerpoint/2010/main" val="30821330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2171232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29</a:t>
            </a:fld>
            <a:endParaRPr lang="zh-CN" altLang="en-US"/>
          </a:p>
        </p:txBody>
      </p:sp>
    </p:spTree>
    <p:extLst>
      <p:ext uri="{BB962C8B-B14F-4D97-AF65-F5344CB8AC3E}">
        <p14:creationId xmlns:p14="http://schemas.microsoft.com/office/powerpoint/2010/main" val="2081666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30</a:t>
            </a:fld>
            <a:endParaRPr lang="zh-CN" altLang="en-US"/>
          </a:p>
        </p:txBody>
      </p:sp>
    </p:spTree>
    <p:extLst>
      <p:ext uri="{BB962C8B-B14F-4D97-AF65-F5344CB8AC3E}">
        <p14:creationId xmlns:p14="http://schemas.microsoft.com/office/powerpoint/2010/main" val="1457445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1533376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33</a:t>
            </a:fld>
            <a:endParaRPr lang="zh-CN" altLang="en-US"/>
          </a:p>
        </p:txBody>
      </p:sp>
    </p:spTree>
    <p:extLst>
      <p:ext uri="{BB962C8B-B14F-4D97-AF65-F5344CB8AC3E}">
        <p14:creationId xmlns:p14="http://schemas.microsoft.com/office/powerpoint/2010/main" val="16719170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34</a:t>
            </a:fld>
            <a:endParaRPr lang="zh-CN" altLang="en-US"/>
          </a:p>
        </p:txBody>
      </p:sp>
    </p:spTree>
    <p:extLst>
      <p:ext uri="{BB962C8B-B14F-4D97-AF65-F5344CB8AC3E}">
        <p14:creationId xmlns:p14="http://schemas.microsoft.com/office/powerpoint/2010/main" val="2463341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36</a:t>
            </a:fld>
            <a:endParaRPr lang="zh-CN" altLang="en-US"/>
          </a:p>
        </p:txBody>
      </p:sp>
    </p:spTree>
    <p:extLst>
      <p:ext uri="{BB962C8B-B14F-4D97-AF65-F5344CB8AC3E}">
        <p14:creationId xmlns:p14="http://schemas.microsoft.com/office/powerpoint/2010/main" val="621804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4</a:t>
            </a:fld>
            <a:endParaRPr lang="zh-CN" altLang="en-US"/>
          </a:p>
        </p:txBody>
      </p:sp>
    </p:spTree>
    <p:extLst>
      <p:ext uri="{BB962C8B-B14F-4D97-AF65-F5344CB8AC3E}">
        <p14:creationId xmlns:p14="http://schemas.microsoft.com/office/powerpoint/2010/main" val="30819170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5</a:t>
            </a:fld>
            <a:endParaRPr lang="zh-CN" altLang="en-US"/>
          </a:p>
        </p:txBody>
      </p:sp>
    </p:spTree>
    <p:extLst>
      <p:ext uri="{BB962C8B-B14F-4D97-AF65-F5344CB8AC3E}">
        <p14:creationId xmlns:p14="http://schemas.microsoft.com/office/powerpoint/2010/main" val="18607020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6</a:t>
            </a:fld>
            <a:endParaRPr lang="zh-CN" altLang="en-US"/>
          </a:p>
        </p:txBody>
      </p:sp>
    </p:spTree>
    <p:extLst>
      <p:ext uri="{BB962C8B-B14F-4D97-AF65-F5344CB8AC3E}">
        <p14:creationId xmlns:p14="http://schemas.microsoft.com/office/powerpoint/2010/main" val="125273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7</a:t>
            </a:fld>
            <a:endParaRPr lang="zh-CN" altLang="en-US"/>
          </a:p>
        </p:txBody>
      </p:sp>
    </p:spTree>
    <p:extLst>
      <p:ext uri="{BB962C8B-B14F-4D97-AF65-F5344CB8AC3E}">
        <p14:creationId xmlns:p14="http://schemas.microsoft.com/office/powerpoint/2010/main" val="2067466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10</a:t>
            </a:fld>
            <a:endParaRPr lang="zh-CN" altLang="en-US"/>
          </a:p>
        </p:txBody>
      </p:sp>
    </p:spTree>
    <p:extLst>
      <p:ext uri="{BB962C8B-B14F-4D97-AF65-F5344CB8AC3E}">
        <p14:creationId xmlns:p14="http://schemas.microsoft.com/office/powerpoint/2010/main" val="3756021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4066398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540E3B-F9C0-48B6-A129-4D327DD30658}" type="slidenum">
              <a:rPr lang="zh-CN" altLang="en-US" smtClean="0"/>
              <a:t>12</a:t>
            </a:fld>
            <a:endParaRPr lang="zh-CN" altLang="en-US"/>
          </a:p>
        </p:txBody>
      </p:sp>
    </p:spTree>
    <p:extLst>
      <p:ext uri="{BB962C8B-B14F-4D97-AF65-F5344CB8AC3E}">
        <p14:creationId xmlns:p14="http://schemas.microsoft.com/office/powerpoint/2010/main" val="14006675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dirty="0"/>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标题 1"/>
          <p:cNvSpPr txBox="1">
            <a:spLocks/>
          </p:cNvSpPr>
          <p:nvPr userDrawn="1"/>
        </p:nvSpPr>
        <p:spPr>
          <a:xfrm>
            <a:off x="1762653" y="728664"/>
            <a:ext cx="6682317" cy="7704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r>
              <a:rPr lang="zh-CN" altLang="en-US" sz="3600" dirty="0">
                <a:solidFill>
                  <a:schemeClr val="bg1"/>
                </a:solidFill>
              </a:rPr>
              <a:t>国家中小学课程资源</a:t>
            </a:r>
          </a:p>
        </p:txBody>
      </p:sp>
      <p:pic>
        <p:nvPicPr>
          <p:cNvPr id="7" name="图片 6"/>
          <p:cNvPicPr>
            <a:picLocks noChangeAspect="1"/>
          </p:cNvPicPr>
          <p:nvPr userDrawn="1"/>
        </p:nvPicPr>
        <p:blipFill>
          <a:blip r:embed="rId4"/>
          <a:stretch>
            <a:fillRect/>
          </a:stretch>
        </p:blipFill>
        <p:spPr>
          <a:xfrm>
            <a:off x="1353079" y="2830103"/>
            <a:ext cx="409575" cy="466725"/>
          </a:xfrm>
          <a:prstGeom prst="rect">
            <a:avLst/>
          </a:prstGeom>
        </p:spPr>
      </p:pic>
    </p:spTree>
    <p:extLst>
      <p:ext uri="{BB962C8B-B14F-4D97-AF65-F5344CB8AC3E}">
        <p14:creationId xmlns:p14="http://schemas.microsoft.com/office/powerpoint/2010/main" val="3139866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dirty="0"/>
          </a:p>
        </p:txBody>
      </p:sp>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4074317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3_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46666" y="573617"/>
            <a:ext cx="10515600" cy="1325563"/>
          </a:xfrm>
        </p:spPr>
        <p:txBody>
          <a:bodyPr/>
          <a:lstStyle/>
          <a:p>
            <a:r>
              <a:rPr lang="zh-CN" altLang="en-US" dirty="0"/>
              <a:t>单击此处编辑母版标题样式</a:t>
            </a:r>
          </a:p>
        </p:txBody>
      </p:sp>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标题 1"/>
          <p:cNvSpPr txBox="1">
            <a:spLocks/>
          </p:cNvSpPr>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dirty="0">
                <a:latin typeface="微软雅黑" panose="020B0503020204020204" pitchFamily="34" charset="-122"/>
                <a:ea typeface="微软雅黑" panose="020B0503020204020204" pitchFamily="34" charset="-122"/>
              </a:rPr>
              <a:t>高中思想政治</a:t>
            </a:r>
          </a:p>
        </p:txBody>
      </p:sp>
    </p:spTree>
    <p:extLst>
      <p:ext uri="{BB962C8B-B14F-4D97-AF65-F5344CB8AC3E}">
        <p14:creationId xmlns:p14="http://schemas.microsoft.com/office/powerpoint/2010/main" val="18029601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2020/9/14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pic>
        <p:nvPicPr>
          <p:cNvPr id="11" name="图片 10"/>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3392098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6" r:id="rId3"/>
  </p:sldLayoutIdLst>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055688" y="2044237"/>
            <a:ext cx="10080625" cy="1006475"/>
          </a:xfrm>
        </p:spPr>
        <p:txBody>
          <a:bodyPr/>
          <a:lstStyle/>
          <a:p>
            <a:r>
              <a:rPr lang="zh-CN" altLang="en-US" sz="4800" b="1" dirty="0">
                <a:solidFill>
                  <a:schemeClr val="bg1"/>
                </a:solidFill>
                <a:latin typeface="微软雅黑" panose="020B0503020204020204" pitchFamily="34" charset="-122"/>
                <a:ea typeface="微软雅黑" panose="020B0503020204020204" pitchFamily="34" charset="-122"/>
              </a:rPr>
              <a:t>社会主义制度在中国的确立</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6" name="副标题 2"/>
          <p:cNvSpPr txBox="1">
            <a:spLocks/>
          </p:cNvSpPr>
          <p:nvPr/>
        </p:nvSpPr>
        <p:spPr>
          <a:xfrm>
            <a:off x="1775012" y="3595816"/>
            <a:ext cx="9105808" cy="99432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华文楷体" panose="02010600040101010101" pitchFamily="2" charset="-122"/>
                <a:ea typeface="华文楷体" panose="02010600040101010101" pitchFamily="2"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华文楷体" panose="02010600040101010101" pitchFamily="2" charset="-122"/>
                <a:ea typeface="华文楷体" panose="02010600040101010101" pitchFamily="2" charset="-122"/>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华文楷体" panose="02010600040101010101" pitchFamily="2" charset="-122"/>
                <a:ea typeface="华文楷体" panose="02010600040101010101" pitchFamily="2" charset="-122"/>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华文楷体" panose="02010600040101010101" pitchFamily="2" charset="-122"/>
                <a:ea typeface="华文楷体" panose="02010600040101010101" pitchFamily="2"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800" dirty="0"/>
              <a:t>年    级：高一                      学    科：思想政治（统编版）</a:t>
            </a:r>
          </a:p>
          <a:p>
            <a:r>
              <a:rPr lang="zh-CN" altLang="en-US" sz="2800" dirty="0"/>
              <a:t>主讲人：张江雁                  学    校：北京市第二十中学</a:t>
            </a:r>
            <a:endParaRPr lang="en-US" altLang="zh-CN" sz="2800" dirty="0"/>
          </a:p>
        </p:txBody>
      </p:sp>
    </p:spTree>
    <p:extLst>
      <p:ext uri="{BB962C8B-B14F-4D97-AF65-F5344CB8AC3E}">
        <p14:creationId xmlns:p14="http://schemas.microsoft.com/office/powerpoint/2010/main" val="3329440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3"/>
          <p:cNvSpPr>
            <a:spLocks noGrp="1"/>
          </p:cNvSpPr>
          <p:nvPr>
            <p:ph type="title"/>
          </p:nvPr>
        </p:nvSpPr>
        <p:spPr>
          <a:xfrm>
            <a:off x="1810185" y="1671264"/>
            <a:ext cx="11589055" cy="701870"/>
          </a:xfrm>
        </p:spPr>
        <p:txBody>
          <a:bodyPr>
            <a:normAutofit/>
          </a:bodyPr>
          <a:lstStyle/>
          <a:p>
            <a:pPr algn="l"/>
            <a:r>
              <a:rPr lang="zh-CN" altLang="en-US" sz="3300" dirty="0">
                <a:latin typeface="黑体" panose="02010609060101010101" pitchFamily="49" charset="-122"/>
                <a:ea typeface="黑体" panose="02010609060101010101" pitchFamily="49" charset="-122"/>
              </a:rPr>
              <a:t>     </a:t>
            </a:r>
          </a:p>
        </p:txBody>
      </p:sp>
      <p:sp>
        <p:nvSpPr>
          <p:cNvPr id="10" name="文本框 9"/>
          <p:cNvSpPr txBox="1"/>
          <p:nvPr/>
        </p:nvSpPr>
        <p:spPr>
          <a:xfrm>
            <a:off x="1927417" y="2742369"/>
            <a:ext cx="9505515" cy="40011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000" dirty="0">
                <a:latin typeface="华文楷体" panose="02010600040101010101" pitchFamily="2" charset="-122"/>
                <a:ea typeface="华文楷体" panose="02010600040101010101" pitchFamily="2" charset="-122"/>
                <a:sym typeface="Wingdings" panose="05000000000000000000" pitchFamily="2" charset="2"/>
              </a:rPr>
              <a:t>       </a:t>
            </a:r>
            <a:endParaRPr lang="en-US" altLang="zh-CN" sz="2400" dirty="0">
              <a:latin typeface="华文楷体" panose="02010600040101010101" pitchFamily="2" charset="-122"/>
              <a:ea typeface="华文楷体" panose="02010600040101010101" pitchFamily="2" charset="-122"/>
              <a:sym typeface="Wingdings" panose="05000000000000000000" pitchFamily="2" charset="2"/>
            </a:endParaRPr>
          </a:p>
        </p:txBody>
      </p:sp>
      <p:sp>
        <p:nvSpPr>
          <p:cNvPr id="9" name="文本框 8"/>
          <p:cNvSpPr txBox="1"/>
          <p:nvPr/>
        </p:nvSpPr>
        <p:spPr>
          <a:xfrm>
            <a:off x="1728119" y="2385614"/>
            <a:ext cx="9505515" cy="400110"/>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zh-CN" altLang="en-US" sz="2000" dirty="0">
                <a:latin typeface="华文楷体" panose="02010600040101010101" pitchFamily="2" charset="-122"/>
                <a:ea typeface="华文楷体" panose="02010600040101010101" pitchFamily="2" charset="-122"/>
                <a:sym typeface="Wingdings" panose="05000000000000000000" pitchFamily="2" charset="2"/>
              </a:rPr>
              <a:t>       </a:t>
            </a:r>
            <a:endParaRPr lang="en-US" altLang="zh-CN" sz="2400" dirty="0">
              <a:latin typeface="华文楷体" panose="02010600040101010101" pitchFamily="2" charset="-122"/>
              <a:ea typeface="华文楷体" panose="02010600040101010101" pitchFamily="2" charset="-122"/>
              <a:sym typeface="Wingdings" panose="05000000000000000000" pitchFamily="2" charset="2"/>
            </a:endParaRPr>
          </a:p>
        </p:txBody>
      </p:sp>
      <p:sp>
        <p:nvSpPr>
          <p:cNvPr id="12" name="矩形 11"/>
          <p:cNvSpPr/>
          <p:nvPr/>
        </p:nvSpPr>
        <p:spPr>
          <a:xfrm>
            <a:off x="1528821" y="2022199"/>
            <a:ext cx="9296239" cy="2800767"/>
          </a:xfrm>
          <a:prstGeom prst="rect">
            <a:avLst/>
          </a:prstGeom>
        </p:spPr>
        <p:txBody>
          <a:bodyPr wrap="square">
            <a:spAutoFit/>
          </a:bodyPr>
          <a:lstStyle/>
          <a:p>
            <a:r>
              <a:rPr lang="zh-CN" altLang="en-US" sz="24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从新民主主义向社会主义过渡，有其历史必然性：</a:t>
            </a:r>
            <a:r>
              <a:rPr lang="en-US" altLang="zh-CN" sz="2800" dirty="0">
                <a:latin typeface="黑体" panose="02010609060101010101" pitchFamily="49" charset="-122"/>
                <a:ea typeface="黑体" panose="02010609060101010101" pitchFamily="49" charset="-122"/>
              </a:rPr>
              <a:t/>
            </a:r>
            <a:br>
              <a:rPr lang="en-US" altLang="zh-CN" sz="2800" dirty="0">
                <a:latin typeface="黑体" panose="02010609060101010101" pitchFamily="49" charset="-122"/>
                <a:ea typeface="黑体" panose="02010609060101010101" pitchFamily="49" charset="-122"/>
              </a:rPr>
            </a:br>
            <a:endParaRPr lang="en-US" altLang="zh-CN" sz="2800" dirty="0">
              <a:latin typeface="黑体" panose="02010609060101010101" pitchFamily="49" charset="-122"/>
              <a:ea typeface="黑体" panose="02010609060101010101" pitchFamily="49" charset="-122"/>
            </a:endParaRPr>
          </a:p>
          <a:p>
            <a:r>
              <a:rPr lang="zh-CN" altLang="en-US" sz="2400" dirty="0">
                <a:solidFill>
                  <a:schemeClr val="dk1"/>
                </a:solidFill>
                <a:latin typeface="华文楷体" panose="02010600040101010101" pitchFamily="2" charset="-122"/>
                <a:ea typeface="华文楷体" panose="02010600040101010101" pitchFamily="2" charset="-122"/>
                <a:sym typeface="Wingdings" panose="05000000000000000000" pitchFamily="2" charset="2"/>
              </a:rPr>
              <a:t>        一是社会主义国营经济迅速发展，逐步成为社会经济中的主导性因素；二是国家积累了利用、限制和管理私营工商业的经验，不同程度地开始了对它们初步的社会主义改造；三是个体农业经济难以适应国家工业化建设的新形势，迫切需要组织起来；四是国际形势有利于中国加快向社会主义阵营的转变。</a:t>
            </a:r>
            <a:endParaRPr lang="en-US" altLang="zh-CN" sz="2400" dirty="0">
              <a:solidFill>
                <a:schemeClr val="dk1"/>
              </a:solidFill>
              <a:latin typeface="华文楷体" panose="02010600040101010101" pitchFamily="2" charset="-122"/>
              <a:ea typeface="华文楷体" panose="02010600040101010101" pitchFamily="2" charset="-122"/>
              <a:sym typeface="Wingdings" panose="05000000000000000000" pitchFamily="2" charset="2"/>
            </a:endParaRPr>
          </a:p>
        </p:txBody>
      </p:sp>
    </p:spTree>
    <p:extLst>
      <p:ext uri="{BB962C8B-B14F-4D97-AF65-F5344CB8AC3E}">
        <p14:creationId xmlns:p14="http://schemas.microsoft.com/office/powerpoint/2010/main" val="4239396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4"/>
          <p:cNvSpPr>
            <a:spLocks noGrp="1"/>
          </p:cNvSpPr>
          <p:nvPr>
            <p:ph idx="1"/>
          </p:nvPr>
        </p:nvSpPr>
        <p:spPr>
          <a:xfrm>
            <a:off x="1414523" y="2600199"/>
            <a:ext cx="8482250" cy="1807640"/>
          </a:xfrm>
        </p:spPr>
        <p:txBody>
          <a:bodyPr>
            <a:noAutofit/>
          </a:bodyPr>
          <a:lstStyle/>
          <a:p>
            <a:pPr marL="0" indent="0">
              <a:lnSpc>
                <a:spcPct val="100000"/>
              </a:lnSpc>
              <a:buNone/>
            </a:pPr>
            <a:r>
              <a:rPr kumimoji="1" lang="en-US" altLang="zh-CN" sz="2400" dirty="0"/>
              <a:t>        </a:t>
            </a:r>
            <a:r>
              <a:rPr lang="en-US" altLang="ja-JP" sz="2400" dirty="0"/>
              <a:t>1954</a:t>
            </a:r>
            <a:r>
              <a:rPr lang="ja-JP" altLang="en-US" sz="2400" dirty="0"/>
              <a:t>年，第一届全国人民代表大会第一次会议通过的</a:t>
            </a:r>
            <a:r>
              <a:rPr lang="en-US" altLang="ja-JP" sz="2400" dirty="0"/>
              <a:t>《</a:t>
            </a:r>
            <a:r>
              <a:rPr lang="ja-JP" altLang="en-US" sz="2400" dirty="0"/>
              <a:t>中华人民共和国</a:t>
            </a:r>
            <a:r>
              <a:rPr lang="zh-CN" altLang="en-US" sz="2400" dirty="0"/>
              <a:t>宪法</a:t>
            </a:r>
            <a:r>
              <a:rPr lang="en-US" altLang="ja-JP" sz="2400" dirty="0"/>
              <a:t>》</a:t>
            </a:r>
            <a:r>
              <a:rPr lang="ja-JP" altLang="en-US" sz="2400" dirty="0"/>
              <a:t>，以国家根本法的形式确认了中国人民掌握国家权カ的历史</a:t>
            </a:r>
            <a:r>
              <a:rPr lang="zh-CN" altLang="en-US" sz="2400" dirty="0"/>
              <a:t>变革</a:t>
            </a:r>
            <a:r>
              <a:rPr lang="ja-JP" altLang="en-US" sz="2400" dirty="0"/>
              <a:t>。宪法规定了我国的基本政治制度、经济制度和文化制度，明确了建立社会主义社会的根本任务，肯定了从新民主主义转变到社会主义的</a:t>
            </a:r>
            <a:r>
              <a:rPr lang="zh-CN" altLang="en-US" sz="2400" dirty="0"/>
              <a:t>具体</a:t>
            </a:r>
            <a:r>
              <a:rPr lang="ja-JP" altLang="en-US" sz="2400" dirty="0"/>
              <a:t>途径。</a:t>
            </a:r>
            <a:endParaRPr lang="zh-CN" altLang="en-US" sz="2400" dirty="0"/>
          </a:p>
          <a:p>
            <a:pPr marL="0" indent="0">
              <a:lnSpc>
                <a:spcPct val="100000"/>
              </a:lnSpc>
              <a:buNone/>
            </a:pPr>
            <a:endParaRPr kumimoji="1" lang="zh-CN" altLang="en-US" dirty="0"/>
          </a:p>
        </p:txBody>
      </p:sp>
      <p:sp>
        <p:nvSpPr>
          <p:cNvPr id="8" name="标题 3"/>
          <p:cNvSpPr>
            <a:spLocks noGrp="1"/>
          </p:cNvSpPr>
          <p:nvPr>
            <p:ph type="title"/>
          </p:nvPr>
        </p:nvSpPr>
        <p:spPr>
          <a:xfrm>
            <a:off x="1414523" y="1547394"/>
            <a:ext cx="3713213" cy="701870"/>
          </a:xfrm>
        </p:spPr>
        <p:txBody>
          <a:bodyPr>
            <a:normAutofit/>
          </a:bodyPr>
          <a:lstStyle/>
          <a:p>
            <a:pPr marL="457200" indent="-457200" algn="l">
              <a:buFont typeface="Wingdings" panose="05000000000000000000" pitchFamily="2" charset="2"/>
              <a:buChar char="u"/>
            </a:pPr>
            <a:r>
              <a:rPr lang="zh-CN" altLang="en-US" sz="3000" dirty="0" smtClean="0">
                <a:solidFill>
                  <a:srgbClr val="01431D"/>
                </a:solidFill>
                <a:latin typeface="黑体" panose="02010609060101010101" pitchFamily="49" charset="-122"/>
                <a:ea typeface="黑体" panose="02010609060101010101" pitchFamily="49" charset="-122"/>
              </a:rPr>
              <a:t>相关链接</a:t>
            </a:r>
            <a:endParaRPr lang="zh-CN" altLang="en-US" sz="3000" dirty="0">
              <a:solidFill>
                <a:srgbClr val="01431D"/>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3639326" y="1898329"/>
            <a:ext cx="5670929" cy="0"/>
          </a:xfrm>
          <a:prstGeom prst="line">
            <a:avLst/>
          </a:prstGeom>
          <a:ln>
            <a:solidFill>
              <a:srgbClr val="01621F"/>
            </a:solidFill>
            <a:prstDash val="lgDashDotDot"/>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684826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600321" y="2902841"/>
            <a:ext cx="8251371" cy="461665"/>
          </a:xfrm>
          <a:prstGeom prst="rect">
            <a:avLst/>
          </a:prstGeom>
        </p:spPr>
        <p:txBody>
          <a:bodyPr wrap="square">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p>
        </p:txBody>
      </p:sp>
      <p:sp>
        <p:nvSpPr>
          <p:cNvPr id="2" name="矩形 1"/>
          <p:cNvSpPr/>
          <p:nvPr/>
        </p:nvSpPr>
        <p:spPr>
          <a:xfrm>
            <a:off x="1330036" y="2456565"/>
            <a:ext cx="9529593" cy="1815882"/>
          </a:xfrm>
          <a:prstGeom prst="rect">
            <a:avLst/>
          </a:prstGeom>
        </p:spPr>
        <p:txBody>
          <a:bodyPr wrap="square">
            <a:spAutoFit/>
          </a:bodyPr>
          <a:lstStyle/>
          <a:p>
            <a:r>
              <a:rPr lang="en-US" altLang="zh-CN" sz="2800" dirty="0" smtClean="0">
                <a:latin typeface="华文楷体" panose="02010600040101010101" pitchFamily="2" charset="-122"/>
                <a:ea typeface="华文楷体" panose="02010600040101010101" pitchFamily="2" charset="-122"/>
              </a:rPr>
              <a:t>        1956</a:t>
            </a:r>
            <a:r>
              <a:rPr lang="zh-CN" altLang="en-US" sz="2800" dirty="0">
                <a:latin typeface="华文楷体" panose="02010600040101010101" pitchFamily="2" charset="-122"/>
                <a:ea typeface="华文楷体" panose="02010600040101010101" pitchFamily="2" charset="-122"/>
              </a:rPr>
              <a:t>年，生产资料私有制的社会主义改造取得了决定性的胜利，标志着我国实现了从新民主主义到社会主义的转变，进入了社会主义社会。中国走上社会主义道路是历史发展的必然，是亿万中国人民在长期奋斗中作出的决定性选择。</a:t>
            </a:r>
          </a:p>
        </p:txBody>
      </p:sp>
    </p:spTree>
    <p:extLst>
      <p:ext uri="{BB962C8B-B14F-4D97-AF65-F5344CB8AC3E}">
        <p14:creationId xmlns:p14="http://schemas.microsoft.com/office/powerpoint/2010/main" val="6980153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2149244" y="2173520"/>
            <a:ext cx="9166456" cy="2487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17171" y="1698170"/>
            <a:ext cx="573057" cy="475349"/>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标题 3"/>
          <p:cNvSpPr>
            <a:spLocks noGrp="1"/>
          </p:cNvSpPr>
          <p:nvPr>
            <p:ph type="title"/>
          </p:nvPr>
        </p:nvSpPr>
        <p:spPr>
          <a:xfrm>
            <a:off x="2032960" y="1471650"/>
            <a:ext cx="11589055" cy="701870"/>
          </a:xfrm>
        </p:spPr>
        <p:txBody>
          <a:bodyPr>
            <a:normAutofit/>
          </a:bodyPr>
          <a:lstStyle/>
          <a:p>
            <a:pPr algn="l"/>
            <a:r>
              <a:rPr lang="zh-CN" altLang="en-US" sz="3000" dirty="0">
                <a:latin typeface="黑体" panose="02010609060101010101" pitchFamily="49" charset="-122"/>
                <a:ea typeface="黑体" panose="02010609060101010101" pitchFamily="49" charset="-122"/>
              </a:rPr>
              <a:t>探究与分享</a:t>
            </a:r>
            <a:r>
              <a:rPr lang="zh-CN" altLang="en-US" sz="3000" dirty="0" smtClean="0">
                <a:latin typeface="黑体" panose="02010609060101010101" pitchFamily="49" charset="-122"/>
                <a:ea typeface="黑体" panose="02010609060101010101" pitchFamily="49" charset="-122"/>
              </a:rPr>
              <a:t>二</a:t>
            </a:r>
            <a:endParaRPr lang="zh-CN" altLang="en-US" sz="3000" dirty="0">
              <a:latin typeface="黑体" panose="02010609060101010101" pitchFamily="49" charset="-122"/>
              <a:ea typeface="黑体" panose="02010609060101010101" pitchFamily="49" charset="-122"/>
            </a:endParaRPr>
          </a:p>
        </p:txBody>
      </p:sp>
      <p:sp>
        <p:nvSpPr>
          <p:cNvPr id="5" name="矩形 4"/>
          <p:cNvSpPr/>
          <p:nvPr/>
        </p:nvSpPr>
        <p:spPr>
          <a:xfrm>
            <a:off x="1317171" y="2767894"/>
            <a:ext cx="10284792" cy="1384995"/>
          </a:xfrm>
          <a:prstGeom prst="rect">
            <a:avLst/>
          </a:prstGeom>
        </p:spPr>
        <p:txBody>
          <a:bodyPr wrap="square">
            <a:spAutoFit/>
          </a:bodyPr>
          <a:lstStyle/>
          <a:p>
            <a:r>
              <a:rPr lang="zh-CN" altLang="en-US" sz="2800" dirty="0" smtClean="0">
                <a:latin typeface="华文楷体" panose="02010600040101010101" pitchFamily="2" charset="-122"/>
                <a:ea typeface="华文楷体" panose="02010600040101010101" pitchFamily="2" charset="-122"/>
              </a:rPr>
              <a:t>        分析我国确立社会主义</a:t>
            </a:r>
            <a:r>
              <a:rPr lang="zh-CN" altLang="en-US" sz="2800" dirty="0">
                <a:latin typeface="华文楷体" panose="02010600040101010101" pitchFamily="2" charset="-122"/>
                <a:ea typeface="华文楷体" panose="02010600040101010101" pitchFamily="2" charset="-122"/>
              </a:rPr>
              <a:t>基本制度</a:t>
            </a:r>
            <a:r>
              <a:rPr lang="zh-CN" altLang="en-US" sz="2800" dirty="0" smtClean="0">
                <a:latin typeface="华文楷体" panose="02010600040101010101" pitchFamily="2" charset="-122"/>
                <a:ea typeface="华文楷体" panose="02010600040101010101" pitchFamily="2" charset="-122"/>
              </a:rPr>
              <a:t>的重大意义。</a:t>
            </a:r>
            <a:r>
              <a:rPr lang="en-US" altLang="zh-CN" sz="2800" dirty="0">
                <a:latin typeface="华文楷体" panose="02010600040101010101" pitchFamily="2" charset="-122"/>
                <a:ea typeface="华文楷体" panose="02010600040101010101" pitchFamily="2" charset="-122"/>
              </a:rPr>
              <a:t/>
            </a:r>
            <a:br>
              <a:rPr lang="en-US" altLang="zh-CN" sz="2800" dirty="0">
                <a:latin typeface="华文楷体" panose="02010600040101010101" pitchFamily="2" charset="-122"/>
                <a:ea typeface="华文楷体" panose="02010600040101010101" pitchFamily="2" charset="-122"/>
              </a:rPr>
            </a:br>
            <a:endParaRPr lang="en-US" altLang="zh-CN" sz="2800" dirty="0">
              <a:latin typeface="华文楷体" panose="02010600040101010101" pitchFamily="2" charset="-122"/>
              <a:ea typeface="华文楷体" panose="02010600040101010101" pitchFamily="2" charset="-122"/>
            </a:endParaRPr>
          </a:p>
          <a:p>
            <a:endParaRPr lang="zh-CN" altLang="en-US" sz="28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012229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509823" y="2373276"/>
            <a:ext cx="9527598" cy="1815882"/>
          </a:xfrm>
          <a:prstGeom prst="rect">
            <a:avLst/>
          </a:prstGeom>
        </p:spPr>
        <p:txBody>
          <a:bodyPr wrap="square">
            <a:spAutoFit/>
          </a:bodyPr>
          <a:lstStyle/>
          <a:p>
            <a:r>
              <a:rPr lang="zh-CN" altLang="en-US" sz="2800" dirty="0">
                <a:solidFill>
                  <a:schemeClr val="dk1"/>
                </a:solidFill>
                <a:latin typeface="华文楷体" panose="02010600040101010101" pitchFamily="2" charset="-122"/>
                <a:ea typeface="华文楷体" panose="02010600040101010101" pitchFamily="2" charset="-122"/>
              </a:rPr>
              <a:t>        社会主义改造的伟大胜利，极大地激发了广大人民群众建设社会主义的积极性。社会生产力有了比较迅速的发展，社会秩序更加稳定，人民民主专政更加巩固，从而为我国全面建设社会主义奠定了坚实基础。</a:t>
            </a:r>
          </a:p>
        </p:txBody>
      </p:sp>
    </p:spTree>
    <p:extLst>
      <p:ext uri="{BB962C8B-B14F-4D97-AF65-F5344CB8AC3E}">
        <p14:creationId xmlns:p14="http://schemas.microsoft.com/office/powerpoint/2010/main" val="20569729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812934" y="231599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77932" y="1869831"/>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标题 1"/>
          <p:cNvSpPr>
            <a:spLocks noGrp="1"/>
          </p:cNvSpPr>
          <p:nvPr>
            <p:ph type="title"/>
          </p:nvPr>
        </p:nvSpPr>
        <p:spPr>
          <a:xfrm>
            <a:off x="1922711" y="1978613"/>
            <a:ext cx="4669921" cy="484736"/>
          </a:xfrm>
        </p:spPr>
        <p:txBody>
          <a:bodyPr>
            <a:noAutofit/>
          </a:bodyPr>
          <a:lstStyle/>
          <a:p>
            <a:pPr algn="l"/>
            <a:r>
              <a:rPr lang="zh-CN" altLang="en-US" sz="3000" dirty="0">
                <a:latin typeface="黑体" panose="02010609060101010101" pitchFamily="49" charset="-122"/>
                <a:ea typeface="黑体" panose="02010609060101010101" pitchFamily="49" charset="-122"/>
                <a:sym typeface="字魂59号-创粗黑" panose="00000500000000000000" pitchFamily="2" charset="-122"/>
              </a:rPr>
              <a:t>最深刻最伟大的社会变革</a:t>
            </a:r>
            <a:br>
              <a:rPr lang="zh-CN" altLang="en-US" sz="3000" dirty="0">
                <a:latin typeface="黑体" panose="02010609060101010101" pitchFamily="49" charset="-122"/>
                <a:ea typeface="黑体" panose="02010609060101010101" pitchFamily="49" charset="-122"/>
                <a:sym typeface="字魂59号-创粗黑" panose="00000500000000000000" pitchFamily="2" charset="-122"/>
              </a:rPr>
            </a:br>
            <a:endParaRPr lang="zh-CN" altLang="en-US" sz="3000" dirty="0">
              <a:latin typeface="黑体" panose="02010609060101010101" pitchFamily="49" charset="-122"/>
              <a:ea typeface="黑体" panose="02010609060101010101" pitchFamily="49" charset="-122"/>
            </a:endParaRPr>
          </a:p>
        </p:txBody>
      </p:sp>
      <p:sp>
        <p:nvSpPr>
          <p:cNvPr id="9" name="内容占位符 2"/>
          <p:cNvSpPr>
            <a:spLocks noGrp="1"/>
          </p:cNvSpPr>
          <p:nvPr>
            <p:ph idx="1"/>
          </p:nvPr>
        </p:nvSpPr>
        <p:spPr>
          <a:xfrm>
            <a:off x="1812934" y="2800733"/>
            <a:ext cx="8543178" cy="2313527"/>
          </a:xfrm>
        </p:spPr>
        <p:txBody>
          <a:bodyPr>
            <a:noAutofit/>
          </a:bodyPr>
          <a:lstStyle/>
          <a:p>
            <a:pPr marL="0" indent="0">
              <a:buNone/>
            </a:pPr>
            <a:r>
              <a:rPr lang="zh-CN" altLang="en-US" dirty="0" smtClean="0">
                <a:solidFill>
                  <a:schemeClr val="dk1"/>
                </a:solidFill>
              </a:rPr>
              <a:t>        在</a:t>
            </a:r>
            <a:r>
              <a:rPr lang="zh-CN" altLang="en-US" dirty="0">
                <a:solidFill>
                  <a:schemeClr val="dk1"/>
                </a:solidFill>
              </a:rPr>
              <a:t>过渡时期总路线的指引下，中国共产党在一个经济文化落后的东方大国，创造性地开辟了一条适合中国特点的社会主义改造道路，顺利实现了对生产资料私有制的社会主义改造，在中国建立起</a:t>
            </a:r>
            <a:r>
              <a:rPr lang="zh-CN" altLang="en-US" dirty="0" smtClean="0">
                <a:solidFill>
                  <a:schemeClr val="dk1"/>
                </a:solidFill>
              </a:rPr>
              <a:t>社会主义制度，完成</a:t>
            </a:r>
            <a:r>
              <a:rPr lang="zh-CN" altLang="en-US" dirty="0">
                <a:solidFill>
                  <a:schemeClr val="dk1"/>
                </a:solidFill>
              </a:rPr>
              <a:t>了中华民族有史以来最深刻最伟大的社会变革。</a:t>
            </a:r>
          </a:p>
        </p:txBody>
      </p:sp>
    </p:spTree>
    <p:extLst>
      <p:ext uri="{BB962C8B-B14F-4D97-AF65-F5344CB8AC3E}">
        <p14:creationId xmlns:p14="http://schemas.microsoft.com/office/powerpoint/2010/main" val="3889476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361383" y="2856620"/>
            <a:ext cx="5159181" cy="621146"/>
            <a:chOff x="830086" y="4672924"/>
            <a:chExt cx="5159181" cy="510157"/>
          </a:xfrm>
        </p:grpSpPr>
        <p:grpSp>
          <p:nvGrpSpPr>
            <p:cNvPr id="23" name="组合 22"/>
            <p:cNvGrpSpPr/>
            <p:nvPr/>
          </p:nvGrpSpPr>
          <p:grpSpPr>
            <a:xfrm>
              <a:off x="830086" y="4672924"/>
              <a:ext cx="5159181" cy="510157"/>
              <a:chOff x="1450931" y="1729911"/>
              <a:chExt cx="5747741" cy="568355"/>
            </a:xfrm>
          </p:grpSpPr>
          <p:sp>
            <p:nvSpPr>
              <p:cNvPr id="24" name="圆角矩形 23"/>
              <p:cNvSpPr/>
              <p:nvPr/>
            </p:nvSpPr>
            <p:spPr>
              <a:xfrm>
                <a:off x="1852333" y="1729911"/>
                <a:ext cx="5346339"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614181">
                <a:off x="1540880" y="1655979"/>
                <a:ext cx="552338" cy="732235"/>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6" name="文本框 25"/>
            <p:cNvSpPr txBox="1"/>
            <p:nvPr/>
          </p:nvSpPr>
          <p:spPr>
            <a:xfrm>
              <a:off x="886443" y="4682434"/>
              <a:ext cx="4715121" cy="455007"/>
            </a:xfrm>
            <a:prstGeom prst="rect">
              <a:avLst/>
            </a:prstGeom>
            <a:noFill/>
          </p:spPr>
          <p:txBody>
            <a:bodyPr wrap="square" rtlCol="0">
              <a:spAutoFit/>
            </a:bodyPr>
            <a:lstStyle/>
            <a:p>
              <a:r>
                <a:rPr lang="en-US" altLang="zh-CN" sz="3000" dirty="0">
                  <a:solidFill>
                    <a:schemeClr val="bg1"/>
                  </a:solidFill>
                  <a:latin typeface="黑体" panose="02010609060101010101" pitchFamily="49" charset="-122"/>
                  <a:ea typeface="黑体" panose="02010609060101010101" pitchFamily="49" charset="-122"/>
                  <a:cs typeface="+mj-cs"/>
                </a:rPr>
                <a:t>2   </a:t>
              </a:r>
              <a:r>
                <a:rPr lang="en-US" altLang="zh-CN" sz="2400" dirty="0">
                  <a:solidFill>
                    <a:prstClr val="white"/>
                  </a:solidFill>
                  <a:latin typeface="华文楷体" panose="02010600040101010101" pitchFamily="2" charset="-122"/>
                  <a:ea typeface="华文楷体" panose="02010600040101010101" pitchFamily="2" charset="-122"/>
                </a:rPr>
                <a:t>  </a:t>
              </a:r>
              <a:r>
                <a:rPr lang="zh-CN" altLang="en-US" sz="3000" dirty="0">
                  <a:solidFill>
                    <a:schemeClr val="bg1"/>
                  </a:solidFill>
                  <a:latin typeface="黑体" panose="02010609060101010101" pitchFamily="49" charset="-122"/>
                  <a:ea typeface="黑体" panose="02010609060101010101" pitchFamily="49" charset="-122"/>
                  <a:cs typeface="+mj-cs"/>
                </a:rPr>
                <a:t>在艰辛探索中前进</a:t>
              </a:r>
            </a:p>
          </p:txBody>
        </p:sp>
      </p:grpSp>
      <p:sp>
        <p:nvSpPr>
          <p:cNvPr id="13" name="标题 27"/>
          <p:cNvSpPr txBox="1">
            <a:spLocks/>
          </p:cNvSpPr>
          <p:nvPr/>
        </p:nvSpPr>
        <p:spPr>
          <a:xfrm>
            <a:off x="1836493" y="1234188"/>
            <a:ext cx="8208963" cy="5743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endParaRPr lang="zh-CN" altLang="en-US" sz="3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583790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6490" y="189555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87767" y="1423108"/>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标题 3"/>
          <p:cNvSpPr txBox="1">
            <a:spLocks/>
          </p:cNvSpPr>
          <p:nvPr/>
        </p:nvSpPr>
        <p:spPr>
          <a:xfrm>
            <a:off x="1610156" y="1794983"/>
            <a:ext cx="10616512" cy="48473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r>
              <a:rPr lang="en-US" altLang="zh-CN" sz="3200" dirty="0"/>
              <a:t/>
            </a:r>
            <a:br>
              <a:rPr lang="en-US" altLang="zh-CN" sz="3200" dirty="0"/>
            </a:br>
            <a:endParaRPr lang="zh-CN" altLang="en-US" sz="2400" dirty="0">
              <a:solidFill>
                <a:schemeClr val="dk1"/>
              </a:solidFill>
              <a:latin typeface="华文楷体" panose="02010600040101010101" pitchFamily="2" charset="-122"/>
              <a:ea typeface="华文楷体" panose="02010600040101010101" pitchFamily="2" charset="-122"/>
              <a:cs typeface="+mn-cs"/>
            </a:endParaRPr>
          </a:p>
        </p:txBody>
      </p:sp>
      <p:sp>
        <p:nvSpPr>
          <p:cNvPr id="14" name="矩形 13"/>
          <p:cNvSpPr/>
          <p:nvPr/>
        </p:nvSpPr>
        <p:spPr>
          <a:xfrm>
            <a:off x="1866918" y="1252608"/>
            <a:ext cx="7720909" cy="553998"/>
          </a:xfrm>
          <a:prstGeom prst="rect">
            <a:avLst/>
          </a:prstGeom>
        </p:spPr>
        <p:txBody>
          <a:bodyPr wrap="square">
            <a:spAutoFit/>
          </a:bodyPr>
          <a:lstStyle/>
          <a:p>
            <a:r>
              <a:rPr lang="zh-CN" altLang="en-US" sz="3000" dirty="0">
                <a:latin typeface="黑体" panose="02010609060101010101" pitchFamily="49" charset="-122"/>
                <a:ea typeface="黑体" panose="02010609060101010101" pitchFamily="49" charset="-122"/>
                <a:cs typeface="+mj-cs"/>
              </a:rPr>
              <a:t>探究与分享</a:t>
            </a:r>
            <a:r>
              <a:rPr lang="zh-CN" altLang="en-US" sz="3000" dirty="0" smtClean="0">
                <a:latin typeface="黑体" panose="02010609060101010101" pitchFamily="49" charset="-122"/>
                <a:ea typeface="黑体" panose="02010609060101010101" pitchFamily="49" charset="-122"/>
                <a:cs typeface="+mj-cs"/>
              </a:rPr>
              <a:t>三</a:t>
            </a:r>
            <a:endParaRPr lang="en-US" altLang="zh-CN" sz="2400" dirty="0">
              <a:latin typeface="黑体" panose="02010609060101010101" pitchFamily="49" charset="-122"/>
              <a:ea typeface="黑体" panose="02010609060101010101" pitchFamily="49" charset="-122"/>
              <a:cs typeface="+mj-cs"/>
            </a:endParaRPr>
          </a:p>
        </p:txBody>
      </p:sp>
      <p:sp>
        <p:nvSpPr>
          <p:cNvPr id="2" name="矩形 1"/>
          <p:cNvSpPr/>
          <p:nvPr/>
        </p:nvSpPr>
        <p:spPr>
          <a:xfrm>
            <a:off x="1733248" y="2400664"/>
            <a:ext cx="9350431" cy="2677656"/>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pPr marL="285750" indent="-285750">
              <a:buFont typeface="Wingdings" panose="05000000000000000000" pitchFamily="2" charset="2"/>
              <a:buChar char="u"/>
            </a:pPr>
            <a:r>
              <a:rPr lang="en-US" altLang="zh-CN" sz="2400" dirty="0">
                <a:solidFill>
                  <a:schemeClr val="dk1"/>
                </a:solidFill>
                <a:latin typeface="华文楷体" panose="02010600040101010101" pitchFamily="2" charset="-122"/>
                <a:ea typeface="华文楷体" panose="02010600040101010101" pitchFamily="2" charset="-122"/>
              </a:rPr>
              <a:t>1954</a:t>
            </a:r>
            <a:r>
              <a:rPr lang="zh-CN" altLang="en-US" sz="2400" dirty="0">
                <a:solidFill>
                  <a:schemeClr val="dk1"/>
                </a:solidFill>
                <a:latin typeface="华文楷体" panose="02010600040101010101" pitchFamily="2" charset="-122"/>
                <a:ea typeface="华文楷体" panose="02010600040101010101" pitchFamily="2" charset="-122"/>
              </a:rPr>
              <a:t>年，毛泽东在一次讲话中说：“现在我们能造什么？能造桌子椅子，能造茶碗茶壶，能种粮食，还能磨成面粉，还能造纸，但是，一辆汽车、一架飞机、一辆坦克、一辆拖拉机都不能造。”</a:t>
            </a:r>
            <a:endParaRPr lang="en-US" altLang="zh-CN" sz="2400" dirty="0">
              <a:solidFill>
                <a:schemeClr val="dk1"/>
              </a:solidFill>
              <a:latin typeface="华文楷体" panose="02010600040101010101" pitchFamily="2" charset="-122"/>
              <a:ea typeface="华文楷体" panose="02010600040101010101" pitchFamily="2" charset="-122"/>
            </a:endParaRPr>
          </a:p>
          <a:p>
            <a:pPr marL="285750" indent="-285750">
              <a:buFont typeface="Wingdings" panose="05000000000000000000" pitchFamily="2" charset="2"/>
              <a:buChar char="u"/>
            </a:pPr>
            <a:r>
              <a:rPr lang="zh-CN" altLang="en-US" sz="2400" dirty="0">
                <a:solidFill>
                  <a:schemeClr val="dk1"/>
                </a:solidFill>
                <a:latin typeface="华文楷体" panose="02010600040101010101" pitchFamily="2" charset="-122"/>
                <a:ea typeface="华文楷体" panose="02010600040101010101" pitchFamily="2" charset="-122"/>
              </a:rPr>
              <a:t>我国的第一个五年计划，是在缺乏经验和统计资料的情况下，根据毛泽东关于优先发展重工业的指示精神编制的。经过反复酝酿，前后数易其稿，费时四年，“边建、边改、边学”，终于编成并</a:t>
            </a:r>
            <a:r>
              <a:rPr lang="zh-CN" altLang="en-US" sz="2400" dirty="0" smtClean="0">
                <a:solidFill>
                  <a:schemeClr val="dk1"/>
                </a:solidFill>
                <a:latin typeface="华文楷体" panose="02010600040101010101" pitchFamily="2" charset="-122"/>
                <a:ea typeface="华文楷体" panose="02010600040101010101" pitchFamily="2" charset="-122"/>
              </a:rPr>
              <a:t>付诸实施。</a:t>
            </a:r>
            <a:r>
              <a:rPr lang="en-US" altLang="zh-CN" sz="2400" dirty="0" smtClean="0">
                <a:solidFill>
                  <a:schemeClr val="dk1"/>
                </a:solidFill>
                <a:latin typeface="华文楷体" panose="02010600040101010101" pitchFamily="2" charset="-122"/>
                <a:ea typeface="华文楷体" panose="02010600040101010101" pitchFamily="2" charset="-122"/>
              </a:rPr>
              <a:t>1957</a:t>
            </a:r>
            <a:r>
              <a:rPr lang="zh-CN" altLang="en-US" sz="2400" dirty="0">
                <a:solidFill>
                  <a:schemeClr val="dk1"/>
                </a:solidFill>
                <a:latin typeface="华文楷体" panose="02010600040101010101" pitchFamily="2" charset="-122"/>
                <a:ea typeface="华文楷体" panose="02010600040101010101" pitchFamily="2" charset="-122"/>
              </a:rPr>
              <a:t>年底，“一五”计划各项指标全面提前超额完成。</a:t>
            </a:r>
            <a:endParaRPr lang="en-US" altLang="zh-CN" sz="2400" dirty="0">
              <a:solidFill>
                <a:schemeClr val="dk1"/>
              </a:solidFill>
              <a:latin typeface="华文楷体" panose="02010600040101010101" pitchFamily="2" charset="-122"/>
              <a:ea typeface="华文楷体" panose="02010600040101010101" pitchFamily="2" charset="-122"/>
            </a:endParaRPr>
          </a:p>
        </p:txBody>
      </p:sp>
      <p:sp>
        <p:nvSpPr>
          <p:cNvPr id="3" name="矩形 2"/>
          <p:cNvSpPr/>
          <p:nvPr/>
        </p:nvSpPr>
        <p:spPr>
          <a:xfrm>
            <a:off x="1234679" y="2169832"/>
            <a:ext cx="11628882" cy="461665"/>
          </a:xfrm>
          <a:prstGeom prst="rect">
            <a:avLst/>
          </a:prstGeom>
        </p:spPr>
        <p:txBody>
          <a:bodyPr wrap="square">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28665842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56490" y="1895557"/>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87767" y="1423108"/>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标题 3"/>
          <p:cNvSpPr txBox="1">
            <a:spLocks/>
          </p:cNvSpPr>
          <p:nvPr/>
        </p:nvSpPr>
        <p:spPr>
          <a:xfrm>
            <a:off x="3404622" y="3880441"/>
            <a:ext cx="10616512" cy="48473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r>
              <a:rPr lang="en-US" altLang="zh-CN" sz="3200" dirty="0"/>
              <a:t/>
            </a:r>
            <a:br>
              <a:rPr lang="en-US" altLang="zh-CN" sz="3200" dirty="0"/>
            </a:br>
            <a:endParaRPr lang="zh-CN" altLang="en-US" sz="2400" dirty="0">
              <a:solidFill>
                <a:schemeClr val="dk1"/>
              </a:solidFill>
              <a:latin typeface="华文楷体" panose="02010600040101010101" pitchFamily="2" charset="-122"/>
              <a:ea typeface="华文楷体" panose="02010600040101010101" pitchFamily="2" charset="-122"/>
              <a:cs typeface="+mn-cs"/>
            </a:endParaRPr>
          </a:p>
        </p:txBody>
      </p:sp>
      <p:sp>
        <p:nvSpPr>
          <p:cNvPr id="14" name="矩形 13"/>
          <p:cNvSpPr/>
          <p:nvPr/>
        </p:nvSpPr>
        <p:spPr>
          <a:xfrm>
            <a:off x="1866918" y="1252608"/>
            <a:ext cx="7720909" cy="553998"/>
          </a:xfrm>
          <a:prstGeom prst="rect">
            <a:avLst/>
          </a:prstGeom>
        </p:spPr>
        <p:txBody>
          <a:bodyPr wrap="square">
            <a:spAutoFit/>
          </a:bodyPr>
          <a:lstStyle/>
          <a:p>
            <a:r>
              <a:rPr lang="zh-CN" altLang="en-US" sz="3000" dirty="0">
                <a:latin typeface="黑体" panose="02010609060101010101" pitchFamily="49" charset="-122"/>
                <a:ea typeface="黑体" panose="02010609060101010101" pitchFamily="49" charset="-122"/>
                <a:cs typeface="+mj-cs"/>
              </a:rPr>
              <a:t>探究与分享</a:t>
            </a:r>
            <a:r>
              <a:rPr lang="zh-CN" altLang="en-US" sz="3000" dirty="0" smtClean="0">
                <a:latin typeface="黑体" panose="02010609060101010101" pitchFamily="49" charset="-122"/>
                <a:ea typeface="黑体" panose="02010609060101010101" pitchFamily="49" charset="-122"/>
                <a:cs typeface="+mj-cs"/>
              </a:rPr>
              <a:t>三</a:t>
            </a:r>
            <a:endParaRPr lang="en-US" altLang="zh-CN" sz="2400" dirty="0">
              <a:latin typeface="黑体" panose="02010609060101010101" pitchFamily="49" charset="-122"/>
              <a:ea typeface="黑体" panose="02010609060101010101" pitchFamily="49" charset="-122"/>
              <a:cs typeface="+mj-cs"/>
            </a:endParaRPr>
          </a:p>
        </p:txBody>
      </p:sp>
      <p:sp>
        <p:nvSpPr>
          <p:cNvPr id="3" name="矩形 2"/>
          <p:cNvSpPr/>
          <p:nvPr/>
        </p:nvSpPr>
        <p:spPr>
          <a:xfrm>
            <a:off x="1234679" y="2169832"/>
            <a:ext cx="11628882" cy="461665"/>
          </a:xfrm>
          <a:prstGeom prst="rect">
            <a:avLst/>
          </a:prstGeom>
        </p:spPr>
        <p:txBody>
          <a:bodyPr wrap="square">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p>
        </p:txBody>
      </p:sp>
      <p:sp>
        <p:nvSpPr>
          <p:cNvPr id="11" name="矩形 10"/>
          <p:cNvSpPr/>
          <p:nvPr/>
        </p:nvSpPr>
        <p:spPr>
          <a:xfrm>
            <a:off x="1733248" y="2354498"/>
            <a:ext cx="9611692" cy="2308324"/>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400" dirty="0">
                <a:latin typeface="华文楷体" panose="02010600040101010101" pitchFamily="2" charset="-122"/>
                <a:ea typeface="华文楷体" panose="02010600040101010101" pitchFamily="2" charset="-122"/>
              </a:rPr>
              <a:t>  </a:t>
            </a:r>
            <a:r>
              <a:rPr lang="zh-CN" altLang="en-US" sz="2400" dirty="0">
                <a:solidFill>
                  <a:schemeClr val="dk1"/>
                </a:solidFill>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一五”期间，在苏联的援助下，我国迅速建立起前所未有的新兴工业部门，如飞机、汽车、重型机器、发电设备、冶金和矿山设备、精密仪表、新式机床、塑料、无线和有线电器材的制造等。我国建立起一大批新的钢铁、煤炭、电力、机械、有色金属、化工和军工企业，构成了我国工业布局的基本框架。“一五”计划的提前完成，为我国的工业化打下了初步基础。</a:t>
            </a:r>
          </a:p>
        </p:txBody>
      </p:sp>
      <p:sp>
        <p:nvSpPr>
          <p:cNvPr id="12" name="矩形 11"/>
          <p:cNvSpPr/>
          <p:nvPr/>
        </p:nvSpPr>
        <p:spPr>
          <a:xfrm>
            <a:off x="778381" y="4847488"/>
            <a:ext cx="10779210" cy="461665"/>
          </a:xfrm>
          <a:prstGeom prst="rect">
            <a:avLst/>
          </a:prstGeom>
        </p:spPr>
        <p:txBody>
          <a:bodyPr wrap="square">
            <a:spAutoFit/>
          </a:bodyPr>
          <a:lstStyle/>
          <a:p>
            <a:r>
              <a:rPr lang="zh-CN" altLang="en-US" sz="2400" dirty="0">
                <a:solidFill>
                  <a:schemeClr val="dk1"/>
                </a:solidFill>
                <a:latin typeface="华文楷体" panose="02010600040101010101" pitchFamily="2" charset="-122"/>
                <a:ea typeface="华文楷体" panose="02010600040101010101" pitchFamily="2" charset="-122"/>
              </a:rPr>
              <a:t>             结合上述材料，谈谈新中国成立初期取得巨大成就的主要原因是什么。</a:t>
            </a:r>
          </a:p>
        </p:txBody>
      </p:sp>
    </p:spTree>
    <p:extLst>
      <p:ext uri="{BB962C8B-B14F-4D97-AF65-F5344CB8AC3E}">
        <p14:creationId xmlns:p14="http://schemas.microsoft.com/office/powerpoint/2010/main" val="2203072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646518" y="2371058"/>
            <a:ext cx="9226567" cy="1988237"/>
          </a:xfrm>
          <a:prstGeom prst="rect">
            <a:avLst/>
          </a:prstGeom>
        </p:spPr>
        <p:txBody>
          <a:bodyPr wrap="square">
            <a:spAutoFit/>
          </a:bodyPr>
          <a:lstStyle/>
          <a:p>
            <a:pPr>
              <a:lnSpc>
                <a:spcPct val="110000"/>
              </a:lnSpc>
            </a:pPr>
            <a:r>
              <a:rPr lang="zh-CN" altLang="en-US" sz="2400" dirty="0">
                <a:solidFill>
                  <a:schemeClr val="dk1"/>
                </a:solidFill>
                <a:latin typeface="华文楷体" panose="02010600040101010101" pitchFamily="2" charset="-122"/>
                <a:ea typeface="华文楷体" panose="02010600040101010101" pitchFamily="2" charset="-122"/>
              </a:rPr>
              <a:t> </a:t>
            </a:r>
            <a:r>
              <a:rPr lang="zh-CN" altLang="en-US" sz="2400" dirty="0" smtClean="0">
                <a:solidFill>
                  <a:schemeClr val="dk1"/>
                </a:solidFill>
                <a:latin typeface="华文楷体" panose="02010600040101010101" pitchFamily="2" charset="-122"/>
                <a:ea typeface="华文楷体" panose="02010600040101010101" pitchFamily="2" charset="-122"/>
              </a:rPr>
              <a:t>       </a:t>
            </a:r>
            <a:r>
              <a:rPr lang="zh-CN" altLang="en-US" sz="2800" dirty="0" smtClean="0">
                <a:solidFill>
                  <a:schemeClr val="dk1"/>
                </a:solidFill>
                <a:latin typeface="华文楷体" panose="02010600040101010101" pitchFamily="2" charset="-122"/>
                <a:ea typeface="华文楷体" panose="02010600040101010101" pitchFamily="2" charset="-122"/>
              </a:rPr>
              <a:t>社会主义</a:t>
            </a:r>
            <a:r>
              <a:rPr lang="zh-CN" altLang="en-US" sz="2800" dirty="0">
                <a:solidFill>
                  <a:schemeClr val="dk1"/>
                </a:solidFill>
                <a:latin typeface="华文楷体" panose="02010600040101010101" pitchFamily="2" charset="-122"/>
                <a:ea typeface="华文楷体" panose="02010600040101010101" pitchFamily="2" charset="-122"/>
              </a:rPr>
              <a:t>基本制度确立后，如何在中国建设社会主义、如何巩固和发展社会主义，是崭新的历史课题，没有现成的答案可以遵循</a:t>
            </a:r>
            <a:r>
              <a:rPr lang="zh-CN" altLang="en-US" sz="2800" dirty="0" smtClean="0">
                <a:solidFill>
                  <a:schemeClr val="dk1"/>
                </a:solidFill>
                <a:latin typeface="华文楷体" panose="02010600040101010101" pitchFamily="2" charset="-122"/>
                <a:ea typeface="华文楷体" panose="02010600040101010101" pitchFamily="2" charset="-122"/>
              </a:rPr>
              <a:t>。</a:t>
            </a:r>
            <a:endParaRPr lang="en-US" altLang="zh-CN" sz="2800" dirty="0" smtClean="0">
              <a:solidFill>
                <a:schemeClr val="dk1"/>
              </a:solidFill>
              <a:latin typeface="华文楷体" panose="02010600040101010101" pitchFamily="2" charset="-122"/>
              <a:ea typeface="华文楷体" panose="02010600040101010101" pitchFamily="2" charset="-122"/>
            </a:endParaRPr>
          </a:p>
          <a:p>
            <a:pPr>
              <a:lnSpc>
                <a:spcPct val="110000"/>
              </a:lnSpc>
            </a:pPr>
            <a:endParaRPr lang="en-US" altLang="zh-CN" sz="2800" dirty="0" smtClean="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2142502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92208" y="2168211"/>
            <a:ext cx="10515600" cy="4351338"/>
          </a:xfrm>
        </p:spPr>
        <p:txBody>
          <a:bodyPr>
            <a:normAutofit/>
          </a:bodyPr>
          <a:lstStyle/>
          <a:p>
            <a:pPr marL="0" indent="0">
              <a:lnSpc>
                <a:spcPct val="100000"/>
              </a:lnSpc>
              <a:buNone/>
            </a:pPr>
            <a:r>
              <a:rPr lang="en-US" altLang="zh-CN" sz="2400" dirty="0"/>
              <a:t>1.</a:t>
            </a:r>
            <a:r>
              <a:rPr lang="zh-CN" altLang="en-US" sz="2400" dirty="0"/>
              <a:t>能够</a:t>
            </a:r>
            <a:r>
              <a:rPr lang="zh-CN" altLang="zh-CN" sz="2400" dirty="0"/>
              <a:t>明确党在过渡时期的总路线和总任务，理解从新民主主义向社会主义过渡的历史必然性</a:t>
            </a:r>
            <a:endParaRPr lang="en-US" altLang="zh-CN" sz="2400" dirty="0"/>
          </a:p>
          <a:p>
            <a:pPr marL="0" indent="0">
              <a:lnSpc>
                <a:spcPct val="100000"/>
              </a:lnSpc>
              <a:buNone/>
            </a:pPr>
            <a:r>
              <a:rPr lang="en-US" altLang="zh-CN" sz="2400" dirty="0"/>
              <a:t>2.</a:t>
            </a:r>
            <a:r>
              <a:rPr lang="zh-CN" altLang="en-US" sz="2400" dirty="0" smtClean="0"/>
              <a:t>能够明确我国确立社会主义基本制度的重大意义</a:t>
            </a:r>
            <a:endParaRPr lang="en-US" altLang="zh-CN" sz="2400" dirty="0" smtClean="0"/>
          </a:p>
          <a:p>
            <a:pPr marL="0" indent="0">
              <a:lnSpc>
                <a:spcPct val="100000"/>
              </a:lnSpc>
              <a:buNone/>
            </a:pPr>
            <a:r>
              <a:rPr lang="en-US" altLang="zh-CN" sz="2400" dirty="0" smtClean="0"/>
              <a:t>3</a:t>
            </a:r>
            <a:r>
              <a:rPr lang="en-US" altLang="zh-CN" sz="2400" dirty="0"/>
              <a:t>.</a:t>
            </a:r>
            <a:r>
              <a:rPr lang="zh-CN" altLang="zh-CN" sz="2400" dirty="0"/>
              <a:t>能够</a:t>
            </a:r>
            <a:r>
              <a:rPr lang="zh-CN" altLang="en-US" sz="2400" dirty="0"/>
              <a:t>了解</a:t>
            </a:r>
            <a:r>
              <a:rPr lang="zh-CN" altLang="zh-CN" sz="2400" dirty="0"/>
              <a:t>新中国成立初期在中国共产党的领导下，我国各族人民投身社会主义建设所取得</a:t>
            </a:r>
            <a:r>
              <a:rPr lang="zh-CN" altLang="zh-CN" sz="2400" dirty="0" smtClean="0"/>
              <a:t>的</a:t>
            </a:r>
            <a:r>
              <a:rPr lang="zh-CN" altLang="en-US" sz="2400" dirty="0"/>
              <a:t>重大</a:t>
            </a:r>
            <a:r>
              <a:rPr lang="zh-CN" altLang="zh-CN" sz="2400" dirty="0" smtClean="0"/>
              <a:t>成就</a:t>
            </a:r>
            <a:r>
              <a:rPr lang="zh-CN" altLang="en-US" sz="2400" dirty="0" smtClean="0"/>
              <a:t>，能够</a:t>
            </a:r>
            <a:r>
              <a:rPr lang="zh-CN" altLang="en-US" sz="2400" dirty="0"/>
              <a:t>分析这些成就取得</a:t>
            </a:r>
            <a:r>
              <a:rPr lang="zh-CN" altLang="en-US" sz="2400" dirty="0" smtClean="0"/>
              <a:t>的主要原因</a:t>
            </a:r>
            <a:endParaRPr lang="zh-CN" altLang="en-US" sz="2400" dirty="0"/>
          </a:p>
          <a:p>
            <a:pPr marL="0" indent="0">
              <a:lnSpc>
                <a:spcPct val="100000"/>
              </a:lnSpc>
              <a:buNone/>
            </a:pPr>
            <a:r>
              <a:rPr lang="en-US" altLang="zh-CN" sz="2400" dirty="0"/>
              <a:t>4.</a:t>
            </a:r>
            <a:r>
              <a:rPr lang="zh-CN" altLang="en-US" sz="2400" dirty="0" smtClean="0"/>
              <a:t>能够</a:t>
            </a:r>
            <a:r>
              <a:rPr lang="zh-CN" altLang="en-US" sz="2400" dirty="0"/>
              <a:t>理解</a:t>
            </a:r>
            <a:r>
              <a:rPr lang="zh-CN" altLang="zh-CN" sz="2400" dirty="0" smtClean="0"/>
              <a:t>中国共产党</a:t>
            </a:r>
            <a:r>
              <a:rPr lang="zh-CN" altLang="zh-CN" sz="2400" dirty="0"/>
              <a:t>在马列主义基本原理指导下，对适合中国国情的社会主义建设道路所进行的艰辛探索</a:t>
            </a:r>
          </a:p>
          <a:p>
            <a:pPr marL="0" indent="0">
              <a:lnSpc>
                <a:spcPct val="100000"/>
              </a:lnSpc>
              <a:buNone/>
            </a:pPr>
            <a:endParaRPr lang="zh-CN" altLang="en-US" sz="2400" dirty="0"/>
          </a:p>
        </p:txBody>
      </p:sp>
      <p:sp>
        <p:nvSpPr>
          <p:cNvPr id="4" name="标题 27"/>
          <p:cNvSpPr txBox="1">
            <a:spLocks/>
          </p:cNvSpPr>
          <p:nvPr/>
        </p:nvSpPr>
        <p:spPr>
          <a:xfrm>
            <a:off x="1716751" y="1310815"/>
            <a:ext cx="8208963" cy="5743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000" dirty="0">
                <a:latin typeface="黑体" panose="02010609060101010101" pitchFamily="49" charset="-122"/>
                <a:ea typeface="黑体" panose="02010609060101010101" pitchFamily="49" charset="-122"/>
              </a:rPr>
              <a:t>学习目标</a:t>
            </a:r>
          </a:p>
        </p:txBody>
      </p:sp>
    </p:spTree>
    <p:extLst>
      <p:ext uri="{BB962C8B-B14F-4D97-AF65-F5344CB8AC3E}">
        <p14:creationId xmlns:p14="http://schemas.microsoft.com/office/powerpoint/2010/main" val="16445774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p:nvPr>
        </p:nvSpPr>
        <p:spPr>
          <a:xfrm>
            <a:off x="1466478" y="1596890"/>
            <a:ext cx="3713213" cy="701870"/>
          </a:xfrm>
        </p:spPr>
        <p:txBody>
          <a:bodyPr>
            <a:normAutofit/>
          </a:bodyPr>
          <a:lstStyle/>
          <a:p>
            <a:pPr marL="457200" indent="-457200" algn="l">
              <a:buFont typeface="Wingdings" panose="05000000000000000000" pitchFamily="2" charset="2"/>
              <a:buChar char="u"/>
            </a:pPr>
            <a:r>
              <a:rPr lang="zh-CN" altLang="en-US" sz="3000" dirty="0" smtClean="0">
                <a:solidFill>
                  <a:srgbClr val="01431D"/>
                </a:solidFill>
                <a:latin typeface="黑体" panose="02010609060101010101" pitchFamily="49" charset="-122"/>
                <a:ea typeface="黑体" panose="02010609060101010101" pitchFamily="49" charset="-122"/>
              </a:rPr>
              <a:t>相关链接</a:t>
            </a:r>
            <a:endParaRPr lang="zh-CN" altLang="en-US" sz="3000" dirty="0">
              <a:solidFill>
                <a:srgbClr val="01431D"/>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3701671" y="2038987"/>
            <a:ext cx="5670929" cy="0"/>
          </a:xfrm>
          <a:prstGeom prst="line">
            <a:avLst/>
          </a:prstGeom>
          <a:ln>
            <a:solidFill>
              <a:srgbClr val="01621F"/>
            </a:solidFill>
            <a:prstDash val="lgDashDotDot"/>
          </a:ln>
        </p:spPr>
        <p:style>
          <a:lnRef idx="2">
            <a:schemeClr val="accent3"/>
          </a:lnRef>
          <a:fillRef idx="0">
            <a:schemeClr val="accent3"/>
          </a:fillRef>
          <a:effectRef idx="1">
            <a:schemeClr val="accent3"/>
          </a:effectRef>
          <a:fontRef idx="minor">
            <a:schemeClr val="tx1"/>
          </a:fontRef>
        </p:style>
      </p:cxnSp>
      <p:sp>
        <p:nvSpPr>
          <p:cNvPr id="6" name="矩形 5"/>
          <p:cNvSpPr/>
          <p:nvPr/>
        </p:nvSpPr>
        <p:spPr>
          <a:xfrm>
            <a:off x="1580777" y="2592744"/>
            <a:ext cx="8010031" cy="2308324"/>
          </a:xfrm>
          <a:prstGeom prst="rect">
            <a:avLst/>
          </a:prstGeom>
        </p:spPr>
        <p:txBody>
          <a:bodyPr wrap="square">
            <a:spAutoFit/>
          </a:bodyPr>
          <a:lstStyle/>
          <a:p>
            <a:pPr>
              <a:spcBef>
                <a:spcPts val="1000"/>
              </a:spcBef>
            </a:pPr>
            <a:r>
              <a:rPr lang="zh-CN" altLang="en-US" sz="2200" dirty="0">
                <a:solidFill>
                  <a:schemeClr val="dk1"/>
                </a:solidFill>
                <a:latin typeface="华文楷体" panose="02010600040101010101" pitchFamily="2" charset="-122"/>
                <a:ea typeface="华文楷体" panose="02010600040101010101" pitchFamily="2" charset="-122"/>
              </a:rPr>
              <a:t> </a:t>
            </a:r>
            <a:r>
              <a:rPr lang="zh-CN" altLang="en-US" sz="2200" dirty="0" smtClean="0">
                <a:solidFill>
                  <a:schemeClr val="dk1"/>
                </a:solidFill>
                <a:latin typeface="华文楷体" panose="02010600040101010101" pitchFamily="2" charset="-122"/>
                <a:ea typeface="华文楷体" panose="02010600040101010101" pitchFamily="2" charset="-122"/>
              </a:rPr>
              <a:t>       </a:t>
            </a:r>
            <a:r>
              <a:rPr lang="zh-CN" altLang="en-US" sz="2400" dirty="0" smtClean="0">
                <a:solidFill>
                  <a:schemeClr val="dk1"/>
                </a:solidFill>
                <a:latin typeface="华文楷体" panose="02010600040101010101" pitchFamily="2" charset="-122"/>
                <a:ea typeface="华文楷体" panose="02010600040101010101" pitchFamily="2" charset="-122"/>
              </a:rPr>
              <a:t>在</a:t>
            </a:r>
            <a:r>
              <a:rPr lang="zh-CN" altLang="en-US" sz="2400" dirty="0">
                <a:solidFill>
                  <a:schemeClr val="dk1"/>
                </a:solidFill>
                <a:latin typeface="华文楷体" panose="02010600040101010101" pitchFamily="2" charset="-122"/>
                <a:ea typeface="华文楷体" panose="02010600040101010101" pitchFamily="2" charset="-122"/>
              </a:rPr>
              <a:t>探索社会主义道路的过程中，毛泽东指出，最重要的是要独立思考，把马列主义的基本原理同中国革命和建设的具体实际相结合。民主革命时期，我们吃了大亏之后才成功地实现了这种结合，取得了新民主主义革命的胜利。现在是社会主义革命和建设时期，我们要进行第二次结合，找出在中国怎样建设社会主义的道路。</a:t>
            </a:r>
            <a:endParaRPr lang="en-US" altLang="zh-CN" sz="2400" dirty="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212414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p:nvPr>
        </p:nvSpPr>
        <p:spPr>
          <a:xfrm>
            <a:off x="1476869" y="1502052"/>
            <a:ext cx="3713213" cy="701870"/>
          </a:xfrm>
        </p:spPr>
        <p:txBody>
          <a:bodyPr>
            <a:normAutofit/>
          </a:bodyPr>
          <a:lstStyle/>
          <a:p>
            <a:pPr marL="457200" indent="-457200" algn="l">
              <a:buFont typeface="Wingdings" panose="05000000000000000000" pitchFamily="2" charset="2"/>
              <a:buChar char="u"/>
            </a:pPr>
            <a:r>
              <a:rPr lang="zh-CN" altLang="en-US" sz="3000" dirty="0" smtClean="0">
                <a:solidFill>
                  <a:srgbClr val="01431D"/>
                </a:solidFill>
                <a:latin typeface="黑体" panose="02010609060101010101" pitchFamily="49" charset="-122"/>
                <a:ea typeface="黑体" panose="02010609060101010101" pitchFamily="49" charset="-122"/>
              </a:rPr>
              <a:t>相关链接</a:t>
            </a:r>
            <a:endParaRPr lang="zh-CN" altLang="en-US" sz="3000" dirty="0">
              <a:solidFill>
                <a:srgbClr val="01431D"/>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3732844" y="1852987"/>
            <a:ext cx="5670929" cy="0"/>
          </a:xfrm>
          <a:prstGeom prst="line">
            <a:avLst/>
          </a:prstGeom>
          <a:ln>
            <a:solidFill>
              <a:srgbClr val="01621F"/>
            </a:solidFill>
            <a:prstDash val="lgDashDotDot"/>
          </a:ln>
        </p:spPr>
        <p:style>
          <a:lnRef idx="2">
            <a:schemeClr val="accent3"/>
          </a:lnRef>
          <a:fillRef idx="0">
            <a:schemeClr val="accent3"/>
          </a:fillRef>
          <a:effectRef idx="1">
            <a:schemeClr val="accent3"/>
          </a:effectRef>
          <a:fontRef idx="minor">
            <a:schemeClr val="tx1"/>
          </a:fontRef>
        </p:style>
      </p:cxnSp>
      <p:sp>
        <p:nvSpPr>
          <p:cNvPr id="6" name="矩形 5"/>
          <p:cNvSpPr/>
          <p:nvPr/>
        </p:nvSpPr>
        <p:spPr>
          <a:xfrm>
            <a:off x="2318532" y="2810953"/>
            <a:ext cx="8010031" cy="430887"/>
          </a:xfrm>
          <a:prstGeom prst="rect">
            <a:avLst/>
          </a:prstGeom>
        </p:spPr>
        <p:txBody>
          <a:bodyPr wrap="square">
            <a:spAutoFit/>
          </a:bodyPr>
          <a:lstStyle/>
          <a:p>
            <a:pPr>
              <a:spcBef>
                <a:spcPts val="1000"/>
              </a:spcBef>
            </a:pPr>
            <a:r>
              <a:rPr lang="zh-CN" altLang="en-US" sz="2200" dirty="0">
                <a:solidFill>
                  <a:schemeClr val="dk1"/>
                </a:solidFill>
                <a:latin typeface="华文楷体" panose="02010600040101010101" pitchFamily="2" charset="-122"/>
                <a:ea typeface="华文楷体" panose="02010600040101010101" pitchFamily="2" charset="-122"/>
              </a:rPr>
              <a:t> </a:t>
            </a:r>
            <a:r>
              <a:rPr lang="zh-CN" altLang="en-US" sz="2200" dirty="0" smtClean="0">
                <a:solidFill>
                  <a:schemeClr val="dk1"/>
                </a:solidFill>
                <a:latin typeface="华文楷体" panose="02010600040101010101" pitchFamily="2" charset="-122"/>
                <a:ea typeface="华文楷体" panose="02010600040101010101" pitchFamily="2" charset="-122"/>
              </a:rPr>
              <a:t>       </a:t>
            </a:r>
            <a:endParaRPr lang="en-US" altLang="zh-CN" sz="2400" dirty="0">
              <a:solidFill>
                <a:schemeClr val="dk1"/>
              </a:solidFill>
              <a:latin typeface="华文楷体" panose="02010600040101010101" pitchFamily="2" charset="-122"/>
              <a:ea typeface="华文楷体" panose="02010600040101010101" pitchFamily="2" charset="-122"/>
            </a:endParaRPr>
          </a:p>
        </p:txBody>
      </p:sp>
      <p:sp>
        <p:nvSpPr>
          <p:cNvPr id="2" name="矩形 1"/>
          <p:cNvSpPr/>
          <p:nvPr/>
        </p:nvSpPr>
        <p:spPr>
          <a:xfrm>
            <a:off x="1663905" y="2554857"/>
            <a:ext cx="8021782" cy="1938992"/>
          </a:xfrm>
          <a:prstGeom prst="rect">
            <a:avLst/>
          </a:prstGeom>
        </p:spPr>
        <p:txBody>
          <a:bodyPr wrap="square">
            <a:spAutoFit/>
          </a:bodyPr>
          <a:lstStyle/>
          <a:p>
            <a:pPr>
              <a:spcBef>
                <a:spcPts val="1000"/>
              </a:spcBef>
            </a:pPr>
            <a:r>
              <a:rPr lang="zh-CN" altLang="en-US" sz="2400" dirty="0" smtClean="0">
                <a:solidFill>
                  <a:schemeClr val="dk1"/>
                </a:solidFill>
                <a:latin typeface="华文楷体" panose="02010600040101010101" pitchFamily="2" charset="-122"/>
                <a:ea typeface="华文楷体" panose="02010600040101010101" pitchFamily="2" charset="-122"/>
              </a:rPr>
              <a:t>        毛泽东</a:t>
            </a:r>
            <a:r>
              <a:rPr lang="zh-CN" altLang="en-US" sz="2400" dirty="0">
                <a:solidFill>
                  <a:schemeClr val="dk1"/>
                </a:solidFill>
                <a:latin typeface="华文楷体" panose="02010600040101010101" pitchFamily="2" charset="-122"/>
                <a:ea typeface="华文楷体" panose="02010600040101010101" pitchFamily="2" charset="-122"/>
              </a:rPr>
              <a:t>说：</a:t>
            </a:r>
            <a:r>
              <a:rPr lang="en-US" altLang="zh-CN" sz="2400" dirty="0">
                <a:solidFill>
                  <a:schemeClr val="dk1"/>
                </a:solidFill>
                <a:latin typeface="华文楷体" panose="02010600040101010101" pitchFamily="2" charset="-122"/>
                <a:ea typeface="华文楷体" panose="02010600040101010101" pitchFamily="2" charset="-122"/>
              </a:rPr>
              <a:t>“</a:t>
            </a:r>
            <a:r>
              <a:rPr lang="zh-CN" altLang="en-US" sz="2400" dirty="0">
                <a:solidFill>
                  <a:schemeClr val="dk1"/>
                </a:solidFill>
                <a:latin typeface="华文楷体" panose="02010600040101010101" pitchFamily="2" charset="-122"/>
                <a:ea typeface="华文楷体" panose="02010600040101010101" pitchFamily="2" charset="-122"/>
              </a:rPr>
              <a:t>照抄是很危险的，成功的经验，在这个国家是成功的，但在另一个国家如果不同本国的情况相结合而一模一样地照搬就会导向失败。照抄别国的经验是要吃亏的，照抄是一定会上当的。这是一条重要的国际经验。”</a:t>
            </a:r>
          </a:p>
        </p:txBody>
      </p:sp>
    </p:spTree>
    <p:extLst>
      <p:ext uri="{BB962C8B-B14F-4D97-AF65-F5344CB8AC3E}">
        <p14:creationId xmlns:p14="http://schemas.microsoft.com/office/powerpoint/2010/main" val="6940990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4622" y="2467605"/>
            <a:ext cx="8700977" cy="1514261"/>
          </a:xfrm>
          <a:prstGeom prst="rect">
            <a:avLst/>
          </a:prstGeom>
        </p:spPr>
        <p:txBody>
          <a:bodyPr wrap="square">
            <a:spAutoFit/>
          </a:bodyPr>
          <a:lstStyle/>
          <a:p>
            <a:pPr>
              <a:lnSpc>
                <a:spcPct val="110000"/>
              </a:lnSpc>
            </a:pPr>
            <a:r>
              <a:rPr lang="zh-CN" altLang="en-US" sz="2800" dirty="0" smtClean="0">
                <a:solidFill>
                  <a:schemeClr val="dk1"/>
                </a:solidFill>
                <a:latin typeface="华文楷体" panose="02010600040101010101" pitchFamily="2" charset="-122"/>
                <a:ea typeface="华文楷体" panose="02010600040101010101" pitchFamily="2" charset="-122"/>
              </a:rPr>
              <a:t>        中国共产党</a:t>
            </a:r>
            <a:r>
              <a:rPr lang="zh-CN" altLang="en-US" sz="2800" dirty="0">
                <a:solidFill>
                  <a:schemeClr val="dk1"/>
                </a:solidFill>
                <a:latin typeface="华文楷体" panose="02010600040101010101" pitchFamily="2" charset="-122"/>
                <a:ea typeface="华文楷体" panose="02010600040101010101" pitchFamily="2" charset="-122"/>
              </a:rPr>
              <a:t>在马克思列宁主义基本原理指导下，以苏联经验教训为鉴戒，结合中国具体实际，艰辛探索适合中国国情的社会主义建设道路。</a:t>
            </a:r>
          </a:p>
        </p:txBody>
      </p:sp>
    </p:spTree>
    <p:extLst>
      <p:ext uri="{BB962C8B-B14F-4D97-AF65-F5344CB8AC3E}">
        <p14:creationId xmlns:p14="http://schemas.microsoft.com/office/powerpoint/2010/main" val="12416268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sz="half" idx="1"/>
          </p:nvPr>
        </p:nvSpPr>
        <p:spPr>
          <a:xfrm>
            <a:off x="1879958" y="2360427"/>
            <a:ext cx="9184991" cy="2679405"/>
          </a:xfrm>
        </p:spPr>
        <p:txBody>
          <a:bodyPr>
            <a:normAutofit/>
          </a:bodyPr>
          <a:lstStyle/>
          <a:p>
            <a:pPr marL="0" indent="0">
              <a:lnSpc>
                <a:spcPct val="110000"/>
              </a:lnSpc>
              <a:buNone/>
            </a:pPr>
            <a:endParaRPr lang="en-US" altLang="zh-CN" sz="3800" dirty="0">
              <a:solidFill>
                <a:schemeClr val="dk1"/>
              </a:solidFill>
            </a:endParaRPr>
          </a:p>
          <a:p>
            <a:pPr marL="0" indent="0">
              <a:lnSpc>
                <a:spcPct val="110000"/>
              </a:lnSpc>
              <a:buNone/>
            </a:pPr>
            <a:r>
              <a:rPr lang="zh-CN" altLang="en-US" sz="3800" dirty="0">
                <a:solidFill>
                  <a:schemeClr val="dk1"/>
                </a:solidFill>
              </a:rPr>
              <a:t> </a:t>
            </a:r>
          </a:p>
        </p:txBody>
      </p:sp>
      <p:sp>
        <p:nvSpPr>
          <p:cNvPr id="6" name="矩形 5"/>
          <p:cNvSpPr/>
          <p:nvPr/>
        </p:nvSpPr>
        <p:spPr>
          <a:xfrm>
            <a:off x="5414980" y="2745011"/>
            <a:ext cx="5304636" cy="3108543"/>
          </a:xfrm>
          <a:prstGeom prst="rect">
            <a:avLst/>
          </a:prstGeom>
        </p:spPr>
        <p:txBody>
          <a:bodyPr wrap="square">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r>
              <a:rPr lang="zh-CN" altLang="en-US" sz="2800" dirty="0">
                <a:solidFill>
                  <a:schemeClr val="dk1"/>
                </a:solidFill>
                <a:latin typeface="华文楷体" panose="02010600040101010101" pitchFamily="2" charset="-122"/>
                <a:ea typeface="华文楷体" panose="02010600040101010101" pitchFamily="2" charset="-122"/>
              </a:rPr>
              <a:t>中国共产党第八次全国代表大会是新中国成立后我们党召开的第一次全国代表大会。这次大会最重要的贡献是对社会主义改造基本完成后中国社会的主要矛盾和根本任务作出了规定，为社会主义事业的发展指明了方向。</a:t>
            </a:r>
          </a:p>
        </p:txBody>
      </p:sp>
      <p:cxnSp>
        <p:nvCxnSpPr>
          <p:cNvPr id="7" name="直接连接符 6"/>
          <p:cNvCxnSpPr/>
          <p:nvPr/>
        </p:nvCxnSpPr>
        <p:spPr>
          <a:xfrm flipV="1">
            <a:off x="2132836" y="2339443"/>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327291" y="1869831"/>
            <a:ext cx="445481" cy="469613"/>
            <a:chOff x="2121873" y="1511588"/>
            <a:chExt cx="445481" cy="469613"/>
          </a:xfrm>
        </p:grpSpPr>
        <p:sp>
          <p:nvSpPr>
            <p:cNvPr id="9" name="矩形 8"/>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标题 1"/>
          <p:cNvSpPr txBox="1">
            <a:spLocks/>
          </p:cNvSpPr>
          <p:nvPr/>
        </p:nvSpPr>
        <p:spPr>
          <a:xfrm>
            <a:off x="3416138" y="1742657"/>
            <a:ext cx="7303478" cy="48473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zh-CN" altLang="en-US" sz="3000" dirty="0">
                <a:latin typeface="黑体" panose="02010609060101010101" pitchFamily="49" charset="-122"/>
                <a:ea typeface="黑体" panose="02010609060101010101" pitchFamily="49" charset="-122"/>
              </a:rPr>
              <a:t>中共八大</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924333" y="2593452"/>
            <a:ext cx="3081704" cy="3384823"/>
          </a:xfrm>
          <a:prstGeom prst="rect">
            <a:avLst/>
          </a:prstGeom>
        </p:spPr>
      </p:pic>
      <p:sp>
        <p:nvSpPr>
          <p:cNvPr id="12" name="矩形 11"/>
          <p:cNvSpPr/>
          <p:nvPr/>
        </p:nvSpPr>
        <p:spPr>
          <a:xfrm>
            <a:off x="1526192" y="5853554"/>
            <a:ext cx="3877985" cy="369332"/>
          </a:xfrm>
          <a:prstGeom prst="rect">
            <a:avLst/>
          </a:prstGeom>
        </p:spPr>
        <p:txBody>
          <a:bodyPr wrap="none">
            <a:spAutoFit/>
          </a:bodyPr>
          <a:lstStyle/>
          <a:p>
            <a:r>
              <a:rPr lang="zh-CN" altLang="en-US" dirty="0" smtClean="0">
                <a:solidFill>
                  <a:schemeClr val="dk1"/>
                </a:solidFill>
                <a:latin typeface="华文楷体" panose="02010600040101010101" pitchFamily="2" charset="-122"/>
                <a:ea typeface="华文楷体" panose="02010600040101010101" pitchFamily="2" charset="-122"/>
              </a:rPr>
              <a:t>中国共产党第八次全国代表大会会场</a:t>
            </a:r>
            <a:endParaRPr lang="zh-CN" altLang="en-US" dirty="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0297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991660" y="2189046"/>
            <a:ext cx="8317111" cy="2677656"/>
          </a:xfrm>
          <a:prstGeom prst="rect">
            <a:avLst/>
          </a:prstGeom>
          <a:noFill/>
        </p:spPr>
        <p:txBody>
          <a:bodyPr wrap="square" rtlCol="0">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r>
              <a:rPr lang="zh-CN" altLang="en-US" sz="2800" dirty="0">
                <a:solidFill>
                  <a:schemeClr val="dk1"/>
                </a:solidFill>
                <a:latin typeface="华文楷体" panose="02010600040101010101" pitchFamily="2" charset="-122"/>
                <a:ea typeface="华文楷体" panose="02010600040101010101" pitchFamily="2" charset="-122"/>
              </a:rPr>
              <a:t>党的八大指出，社会主义改造完成后，我国社会的</a:t>
            </a:r>
            <a:r>
              <a:rPr lang="zh-CN" altLang="en-US" sz="2800" dirty="0">
                <a:solidFill>
                  <a:srgbClr val="AE0203"/>
                </a:solidFill>
                <a:latin typeface="华文楷体" panose="02010600040101010101" pitchFamily="2" charset="-122"/>
                <a:ea typeface="华文楷体" panose="02010600040101010101" pitchFamily="2" charset="-122"/>
              </a:rPr>
              <a:t>主要矛盾</a:t>
            </a:r>
            <a:r>
              <a:rPr lang="zh-CN" altLang="en-US" sz="2800" dirty="0">
                <a:solidFill>
                  <a:schemeClr val="dk1"/>
                </a:solidFill>
                <a:latin typeface="华文楷体" panose="02010600040101010101" pitchFamily="2" charset="-122"/>
                <a:ea typeface="华文楷体" panose="02010600040101010101" pitchFamily="2" charset="-122"/>
              </a:rPr>
              <a:t>已经不再是无产阶级同资产阶级之间的矛盾，</a:t>
            </a:r>
            <a:r>
              <a:rPr lang="zh-CN" altLang="en-US" sz="2800" dirty="0">
                <a:latin typeface="华文楷体" panose="02010600040101010101" pitchFamily="2" charset="-122"/>
                <a:ea typeface="华文楷体" panose="02010600040101010101" pitchFamily="2" charset="-122"/>
              </a:rPr>
              <a:t>而是</a:t>
            </a:r>
            <a:r>
              <a:rPr lang="zh-CN" altLang="en-US" sz="2800" dirty="0">
                <a:solidFill>
                  <a:srgbClr val="AF0000"/>
                </a:solidFill>
                <a:latin typeface="华文楷体" panose="02010600040101010101" pitchFamily="2" charset="-122"/>
                <a:ea typeface="华文楷体" panose="02010600040101010101" pitchFamily="2" charset="-122"/>
              </a:rPr>
              <a:t>人民对于建立先进的工业国的要求同落后的农业国的现实之间的矛盾</a:t>
            </a:r>
            <a:r>
              <a:rPr lang="zh-CN" altLang="en-US" sz="2800" dirty="0">
                <a:latin typeface="华文楷体" panose="02010600040101010101" pitchFamily="2" charset="-122"/>
                <a:ea typeface="华文楷体" panose="02010600040101010101" pitchFamily="2" charset="-122"/>
              </a:rPr>
              <a:t>，是</a:t>
            </a:r>
            <a:r>
              <a:rPr lang="zh-CN" altLang="en-US" sz="2800" dirty="0">
                <a:solidFill>
                  <a:srgbClr val="AF0000"/>
                </a:solidFill>
                <a:latin typeface="华文楷体" panose="02010600040101010101" pitchFamily="2" charset="-122"/>
                <a:ea typeface="华文楷体" panose="02010600040101010101" pitchFamily="2" charset="-122"/>
              </a:rPr>
              <a:t>人民对于经济文化迅速发展的需要同当前经济文化不能满足人民需要的状况之间的矛盾</a:t>
            </a:r>
            <a:r>
              <a:rPr lang="zh-CN" altLang="en-US" sz="2800" dirty="0">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9261619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165832" y="2722447"/>
            <a:ext cx="8317111" cy="461665"/>
          </a:xfrm>
          <a:prstGeom prst="rect">
            <a:avLst/>
          </a:prstGeom>
          <a:noFill/>
        </p:spPr>
        <p:txBody>
          <a:bodyPr wrap="square" rtlCol="0">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p>
        </p:txBody>
      </p:sp>
      <p:sp>
        <p:nvSpPr>
          <p:cNvPr id="9" name="文本框 8"/>
          <p:cNvSpPr txBox="1"/>
          <p:nvPr/>
        </p:nvSpPr>
        <p:spPr>
          <a:xfrm>
            <a:off x="2492403" y="2491614"/>
            <a:ext cx="7389307" cy="1384995"/>
          </a:xfrm>
          <a:prstGeom prst="rect">
            <a:avLst/>
          </a:prstGeom>
          <a:noFill/>
        </p:spPr>
        <p:txBody>
          <a:bodyPr wrap="square" rtlCol="0">
            <a:spAutoFit/>
          </a:bodyPr>
          <a:lstStyle/>
          <a:p>
            <a:r>
              <a:rPr lang="zh-CN" altLang="en-US" sz="2400" dirty="0">
                <a:solidFill>
                  <a:schemeClr val="dk1"/>
                </a:solidFill>
                <a:latin typeface="华文楷体" panose="02010600040101010101" pitchFamily="2" charset="-122"/>
                <a:ea typeface="华文楷体" panose="02010600040101010101" pitchFamily="2" charset="-122"/>
              </a:rPr>
              <a:t>         </a:t>
            </a:r>
            <a:r>
              <a:rPr lang="zh-CN" altLang="en-US" sz="2800" dirty="0">
                <a:solidFill>
                  <a:schemeClr val="dk1"/>
                </a:solidFill>
                <a:latin typeface="华文楷体" panose="02010600040101010101" pitchFamily="2" charset="-122"/>
                <a:ea typeface="华文楷体" panose="02010600040101010101" pitchFamily="2" charset="-122"/>
              </a:rPr>
              <a:t>因此，党和全国人民的</a:t>
            </a:r>
            <a:r>
              <a:rPr lang="zh-CN" altLang="en-US" sz="2800" dirty="0">
                <a:solidFill>
                  <a:srgbClr val="AE0203"/>
                </a:solidFill>
                <a:latin typeface="华文楷体" panose="02010600040101010101" pitchFamily="2" charset="-122"/>
                <a:ea typeface="华文楷体" panose="02010600040101010101" pitchFamily="2" charset="-122"/>
              </a:rPr>
              <a:t>主要任务</a:t>
            </a:r>
            <a:r>
              <a:rPr lang="zh-CN" altLang="en-US" sz="2800" dirty="0">
                <a:solidFill>
                  <a:schemeClr val="dk1"/>
                </a:solidFill>
                <a:latin typeface="华文楷体" panose="02010600040101010101" pitchFamily="2" charset="-122"/>
                <a:ea typeface="华文楷体" panose="02010600040101010101" pitchFamily="2" charset="-122"/>
              </a:rPr>
              <a:t>是</a:t>
            </a:r>
            <a:r>
              <a:rPr lang="zh-CN" altLang="en-US" sz="2800" dirty="0">
                <a:solidFill>
                  <a:srgbClr val="AF0000"/>
                </a:solidFill>
                <a:latin typeface="华文楷体" panose="02010600040101010101" pitchFamily="2" charset="-122"/>
                <a:ea typeface="华文楷体" panose="02010600040101010101" pitchFamily="2" charset="-122"/>
              </a:rPr>
              <a:t>集中力量发展社会生产力</a:t>
            </a:r>
            <a:r>
              <a:rPr lang="zh-CN" altLang="en-US" sz="2800" dirty="0">
                <a:solidFill>
                  <a:schemeClr val="dk1"/>
                </a:solidFill>
                <a:latin typeface="华文楷体" panose="02010600040101010101" pitchFamily="2" charset="-122"/>
                <a:ea typeface="华文楷体" panose="02010600040101010101" pitchFamily="2" charset="-122"/>
              </a:rPr>
              <a:t>，尽快把我国由落后的农业国变为先进的工业国。</a:t>
            </a:r>
            <a:endParaRPr lang="en-US" altLang="zh-CN" sz="2800" dirty="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0424838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83748" y="2241623"/>
            <a:ext cx="7023348" cy="4186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38969" y="1787080"/>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标题 1"/>
          <p:cNvSpPr txBox="1">
            <a:spLocks/>
          </p:cNvSpPr>
          <p:nvPr/>
        </p:nvSpPr>
        <p:spPr>
          <a:xfrm>
            <a:off x="2469947" y="1602295"/>
            <a:ext cx="10223472" cy="48473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zh-CN" altLang="en-US" sz="2800" dirty="0">
                <a:latin typeface="黑体" panose="02010609060101010101" pitchFamily="49" charset="-122"/>
                <a:ea typeface="黑体" panose="02010609060101010101" pitchFamily="49" charset="-122"/>
              </a:rPr>
              <a:t>毛泽东对中国社会主义建设道路的探索</a:t>
            </a:r>
          </a:p>
        </p:txBody>
      </p:sp>
      <p:sp>
        <p:nvSpPr>
          <p:cNvPr id="9" name="矩形 8"/>
          <p:cNvSpPr/>
          <p:nvPr/>
        </p:nvSpPr>
        <p:spPr>
          <a:xfrm>
            <a:off x="1784450" y="2680450"/>
            <a:ext cx="8085284" cy="230832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400" dirty="0" smtClean="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毛泽东对适合中国情况的社会主义建设道路进行了艰辛探索。他以苏联的经验教训为鉴戒，提出要创造新的理论、写出新的著作，把马克思列宁主义基本原理同中国实际进行“第二次结合”，找出在中国进行社会主义革命和建设的正确道路，制定把我国建设成为一个强大的社会主义国家的战略。</a:t>
            </a:r>
            <a:endParaRPr lang="en-US" altLang="zh-CN" sz="24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0089154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title"/>
          </p:nvPr>
        </p:nvSpPr>
        <p:spPr>
          <a:xfrm>
            <a:off x="1705469" y="1596890"/>
            <a:ext cx="3713213" cy="701870"/>
          </a:xfrm>
        </p:spPr>
        <p:txBody>
          <a:bodyPr>
            <a:normAutofit/>
          </a:bodyPr>
          <a:lstStyle/>
          <a:p>
            <a:pPr marL="457200" indent="-457200" algn="l">
              <a:buFont typeface="Wingdings" panose="05000000000000000000" pitchFamily="2" charset="2"/>
              <a:buChar char="u"/>
            </a:pPr>
            <a:r>
              <a:rPr lang="zh-CN" altLang="en-US" sz="3000" dirty="0" smtClean="0">
                <a:solidFill>
                  <a:srgbClr val="01431D"/>
                </a:solidFill>
                <a:latin typeface="黑体" panose="02010609060101010101" pitchFamily="49" charset="-122"/>
                <a:ea typeface="黑体" panose="02010609060101010101" pitchFamily="49" charset="-122"/>
              </a:rPr>
              <a:t>相关链接</a:t>
            </a:r>
            <a:endParaRPr lang="zh-CN" altLang="en-US" sz="3000" dirty="0">
              <a:solidFill>
                <a:srgbClr val="01431D"/>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3982367" y="1947825"/>
            <a:ext cx="5670929" cy="0"/>
          </a:xfrm>
          <a:prstGeom prst="line">
            <a:avLst/>
          </a:prstGeom>
          <a:ln>
            <a:solidFill>
              <a:srgbClr val="01621F"/>
            </a:solidFill>
            <a:prstDash val="lgDashDotDot"/>
          </a:ln>
        </p:spPr>
        <p:style>
          <a:lnRef idx="2">
            <a:schemeClr val="accent3"/>
          </a:lnRef>
          <a:fillRef idx="0">
            <a:schemeClr val="accent3"/>
          </a:fillRef>
          <a:effectRef idx="1">
            <a:schemeClr val="accent3"/>
          </a:effectRef>
          <a:fontRef idx="minor">
            <a:schemeClr val="tx1"/>
          </a:fontRef>
        </p:style>
      </p:cxnSp>
      <p:sp>
        <p:nvSpPr>
          <p:cNvPr id="6" name="矩形 5"/>
          <p:cNvSpPr/>
          <p:nvPr/>
        </p:nvSpPr>
        <p:spPr>
          <a:xfrm>
            <a:off x="2318532" y="2810953"/>
            <a:ext cx="8010031" cy="430887"/>
          </a:xfrm>
          <a:prstGeom prst="rect">
            <a:avLst/>
          </a:prstGeom>
        </p:spPr>
        <p:txBody>
          <a:bodyPr wrap="square">
            <a:spAutoFit/>
          </a:bodyPr>
          <a:lstStyle/>
          <a:p>
            <a:pPr>
              <a:spcBef>
                <a:spcPts val="1000"/>
              </a:spcBef>
            </a:pPr>
            <a:r>
              <a:rPr lang="zh-CN" altLang="en-US" sz="2200" dirty="0">
                <a:solidFill>
                  <a:schemeClr val="dk1"/>
                </a:solidFill>
                <a:latin typeface="华文楷体" panose="02010600040101010101" pitchFamily="2" charset="-122"/>
                <a:ea typeface="华文楷体" panose="02010600040101010101" pitchFamily="2" charset="-122"/>
              </a:rPr>
              <a:t> </a:t>
            </a:r>
            <a:r>
              <a:rPr lang="zh-CN" altLang="en-US" sz="2200" dirty="0" smtClean="0">
                <a:solidFill>
                  <a:schemeClr val="dk1"/>
                </a:solidFill>
                <a:latin typeface="华文楷体" panose="02010600040101010101" pitchFamily="2" charset="-122"/>
                <a:ea typeface="华文楷体" panose="02010600040101010101" pitchFamily="2" charset="-122"/>
              </a:rPr>
              <a:t>       </a:t>
            </a:r>
            <a:endParaRPr lang="en-US" altLang="zh-CN" sz="2400" dirty="0">
              <a:solidFill>
                <a:schemeClr val="dk1"/>
              </a:solidFill>
              <a:latin typeface="华文楷体" panose="02010600040101010101" pitchFamily="2" charset="-122"/>
              <a:ea typeface="华文楷体" panose="02010600040101010101" pitchFamily="2" charset="-122"/>
            </a:endParaRPr>
          </a:p>
        </p:txBody>
      </p:sp>
      <p:sp>
        <p:nvSpPr>
          <p:cNvPr id="7" name="矩形 6"/>
          <p:cNvSpPr/>
          <p:nvPr/>
        </p:nvSpPr>
        <p:spPr>
          <a:xfrm>
            <a:off x="1866527" y="2649695"/>
            <a:ext cx="8914040" cy="304698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Wingdings" panose="05000000000000000000" pitchFamily="2" charset="2"/>
              <a:buChar char="ü"/>
            </a:pPr>
            <a:r>
              <a:rPr lang="en-US" altLang="zh-CN" sz="2400" dirty="0">
                <a:latin typeface="华文楷体" panose="02010600040101010101" pitchFamily="2" charset="-122"/>
                <a:ea typeface="华文楷体" panose="02010600040101010101" pitchFamily="2" charset="-122"/>
              </a:rPr>
              <a:t>1956</a:t>
            </a:r>
            <a:r>
              <a:rPr lang="zh-CN" altLang="en-US" sz="2400" dirty="0">
                <a:latin typeface="华文楷体" panose="02010600040101010101" pitchFamily="2" charset="-122"/>
                <a:ea typeface="华文楷体" panose="02010600040101010101" pitchFamily="2" charset="-122"/>
              </a:rPr>
              <a:t>年</a:t>
            </a:r>
            <a:r>
              <a:rPr lang="en-US" altLang="zh-CN" sz="2400" dirty="0">
                <a:latin typeface="华文楷体" panose="02010600040101010101" pitchFamily="2" charset="-122"/>
                <a:ea typeface="华文楷体" panose="02010600040101010101" pitchFamily="2" charset="-122"/>
              </a:rPr>
              <a:t>4</a:t>
            </a:r>
            <a:r>
              <a:rPr lang="zh-CN" altLang="en-US" sz="2400" dirty="0">
                <a:latin typeface="华文楷体" panose="02010600040101010101" pitchFamily="2" charset="-122"/>
                <a:ea typeface="华文楷体" panose="02010600040101010101" pitchFamily="2" charset="-122"/>
              </a:rPr>
              <a:t>月，毛泽东发表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论十大关系</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，初步总结了我国社会主义建设的经验，提出了探索适合中国国情的社会主义建设道路的</a:t>
            </a:r>
            <a:r>
              <a:rPr lang="zh-CN" altLang="en-US" sz="2400" dirty="0" smtClean="0">
                <a:latin typeface="华文楷体" panose="02010600040101010101" pitchFamily="2" charset="-122"/>
                <a:ea typeface="华文楷体" panose="02010600040101010101" pitchFamily="2" charset="-122"/>
              </a:rPr>
              <a:t>任务。</a:t>
            </a:r>
            <a:endParaRPr lang="en-US" altLang="zh-CN" sz="2400" dirty="0">
              <a:latin typeface="华文楷体" panose="02010600040101010101" pitchFamily="2" charset="-122"/>
              <a:ea typeface="华文楷体" panose="02010600040101010101" pitchFamily="2" charset="-122"/>
            </a:endParaRPr>
          </a:p>
          <a:p>
            <a:pPr marL="342900" indent="-342900">
              <a:buFont typeface="Wingdings" panose="05000000000000000000" pitchFamily="2" charset="2"/>
              <a:buChar char="ü"/>
            </a:pPr>
            <a:r>
              <a:rPr lang="en-US" altLang="zh-CN" sz="2400" dirty="0">
                <a:latin typeface="华文楷体" panose="02010600040101010101" pitchFamily="2" charset="-122"/>
                <a:ea typeface="华文楷体" panose="02010600040101010101" pitchFamily="2" charset="-122"/>
              </a:rPr>
              <a:t>1957</a:t>
            </a:r>
            <a:r>
              <a:rPr lang="zh-CN" altLang="en-US" sz="2400" dirty="0">
                <a:latin typeface="华文楷体" panose="02010600040101010101" pitchFamily="2" charset="-122"/>
                <a:ea typeface="华文楷体" panose="02010600040101010101" pitchFamily="2" charset="-122"/>
              </a:rPr>
              <a:t>年</a:t>
            </a:r>
            <a:r>
              <a:rPr lang="en-US" altLang="zh-CN" sz="2400" dirty="0">
                <a:latin typeface="华文楷体" panose="02010600040101010101" pitchFamily="2" charset="-122"/>
                <a:ea typeface="华文楷体" panose="02010600040101010101" pitchFamily="2" charset="-122"/>
              </a:rPr>
              <a:t>2</a:t>
            </a:r>
            <a:r>
              <a:rPr lang="zh-CN" altLang="en-US" sz="2400" dirty="0">
                <a:latin typeface="华文楷体" panose="02010600040101010101" pitchFamily="2" charset="-122"/>
                <a:ea typeface="华文楷体" panose="02010600040101010101" pitchFamily="2" charset="-122"/>
              </a:rPr>
              <a:t>月，毛泽东发表</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关于正确处理人民内部矛盾的问题</a:t>
            </a:r>
            <a:r>
              <a:rPr lang="en-US" altLang="zh-CN" sz="2400" dirty="0">
                <a:latin typeface="华文楷体" panose="02010600040101010101" pitchFamily="2" charset="-122"/>
                <a:ea typeface="华文楷体" panose="02010600040101010101" pitchFamily="2" charset="-122"/>
              </a:rPr>
              <a:t>》</a:t>
            </a:r>
            <a:r>
              <a:rPr lang="zh-CN" altLang="en-US" sz="2400" dirty="0">
                <a:latin typeface="华文楷体" panose="02010600040101010101" pitchFamily="2" charset="-122"/>
                <a:ea typeface="华文楷体" panose="02010600040101010101" pitchFamily="2" charset="-122"/>
              </a:rPr>
              <a:t>，创造性地论述了社会主义社会矛盾的学说，提出把正确处理人民内部矛盾作为国家政治生活的主题，严格区分和正确处理社会主义社会的敌我矛盾和人民内部矛盾两类不同性质的矛盾，并确立了处理人民内部矛盾的指导方针。</a:t>
            </a:r>
            <a:endParaRPr lang="en-US" altLang="zh-CN" sz="24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6837742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2994824" y="2316278"/>
            <a:ext cx="5556738" cy="2344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34158" y="1870112"/>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标题 1"/>
          <p:cNvSpPr txBox="1">
            <a:spLocks/>
          </p:cNvSpPr>
          <p:nvPr/>
        </p:nvSpPr>
        <p:spPr>
          <a:xfrm>
            <a:off x="2075613" y="1731616"/>
            <a:ext cx="9715893" cy="48473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zh-CN" altLang="en-US" sz="2800" dirty="0">
                <a:latin typeface="黑体" panose="02010609060101010101" pitchFamily="49" charset="-122"/>
                <a:ea typeface="黑体" panose="02010609060101010101" pitchFamily="49" charset="-122"/>
              </a:rPr>
              <a:t>中国共产党不断为中华民族精神增添新的时代内容</a:t>
            </a:r>
          </a:p>
        </p:txBody>
      </p:sp>
      <p:sp>
        <p:nvSpPr>
          <p:cNvPr id="14" name="矩形 13"/>
          <p:cNvSpPr/>
          <p:nvPr/>
        </p:nvSpPr>
        <p:spPr>
          <a:xfrm>
            <a:off x="1935364" y="2758167"/>
            <a:ext cx="8532054" cy="3046988"/>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342900" indent="-342900">
              <a:buFont typeface="Wingdings" panose="05000000000000000000" pitchFamily="2" charset="2"/>
              <a:buChar char="u"/>
            </a:pPr>
            <a:r>
              <a:rPr lang="zh-CN" altLang="en-US" sz="2400" dirty="0">
                <a:solidFill>
                  <a:schemeClr val="dk1"/>
                </a:solidFill>
                <a:latin typeface="华文楷体" panose="02010600040101010101" pitchFamily="2" charset="-122"/>
                <a:ea typeface="华文楷体" panose="02010600040101010101" pitchFamily="2" charset="-122"/>
              </a:rPr>
              <a:t>在研制“两弹一星”的过程中，广大研制人员培育和发扬了一种崇高的精神，这就是热爱祖国、无私奉献、自力更生、艰苦奋斗、大力协同</a:t>
            </a:r>
            <a:r>
              <a:rPr lang="zh-CN" altLang="en-US" sz="2400" dirty="0">
                <a:latin typeface="华文楷体" panose="02010600040101010101" pitchFamily="2" charset="-122"/>
                <a:ea typeface="华文楷体" panose="02010600040101010101" pitchFamily="2" charset="-122"/>
              </a:rPr>
              <a:t>、勇于登攀的“两弹一星”精神。</a:t>
            </a:r>
            <a:endParaRPr lang="en-US" altLang="zh-CN" sz="2400" dirty="0">
              <a:latin typeface="华文楷体" panose="02010600040101010101" pitchFamily="2" charset="-122"/>
              <a:ea typeface="华文楷体" panose="02010600040101010101" pitchFamily="2" charset="-122"/>
            </a:endParaRPr>
          </a:p>
          <a:p>
            <a:pPr marL="342900" indent="-342900">
              <a:buFont typeface="Wingdings" panose="05000000000000000000" pitchFamily="2" charset="2"/>
              <a:buChar char="u"/>
            </a:pPr>
            <a:r>
              <a:rPr lang="zh-CN" altLang="en-US" sz="2400" dirty="0">
                <a:solidFill>
                  <a:schemeClr val="dk1"/>
                </a:solidFill>
                <a:latin typeface="华文楷体" panose="02010600040101010101" pitchFamily="2" charset="-122"/>
                <a:ea typeface="华文楷体" panose="02010600040101010101" pitchFamily="2" charset="-122"/>
              </a:rPr>
              <a:t>体现中国工人阶级风貌的大庆精神，就是为</a:t>
            </a:r>
            <a:r>
              <a:rPr lang="zh-CN" altLang="en-US" sz="2400" dirty="0" smtClean="0">
                <a:solidFill>
                  <a:schemeClr val="dk1"/>
                </a:solidFill>
                <a:latin typeface="华文楷体" panose="02010600040101010101" pitchFamily="2" charset="-122"/>
                <a:ea typeface="华文楷体" panose="02010600040101010101" pitchFamily="2" charset="-122"/>
              </a:rPr>
              <a:t>国</a:t>
            </a:r>
            <a:r>
              <a:rPr lang="zh-CN" altLang="en-US" sz="2400" dirty="0">
                <a:latin typeface="华文楷体" panose="02010600040101010101" pitchFamily="2" charset="-122"/>
                <a:ea typeface="华文楷体" panose="02010600040101010101" pitchFamily="2" charset="-122"/>
              </a:rPr>
              <a:t>争光</a:t>
            </a:r>
            <a:r>
              <a:rPr lang="zh-CN" altLang="en-US" sz="2400" dirty="0" smtClean="0">
                <a:solidFill>
                  <a:schemeClr val="dk1"/>
                </a:solidFill>
                <a:latin typeface="华文楷体" panose="02010600040101010101" pitchFamily="2" charset="-122"/>
                <a:ea typeface="华文楷体" panose="02010600040101010101" pitchFamily="2" charset="-122"/>
              </a:rPr>
              <a:t>、</a:t>
            </a:r>
            <a:r>
              <a:rPr lang="zh-CN" altLang="en-US" sz="2400" dirty="0">
                <a:solidFill>
                  <a:schemeClr val="dk1"/>
                </a:solidFill>
                <a:latin typeface="华文楷体" panose="02010600040101010101" pitchFamily="2" charset="-122"/>
                <a:ea typeface="华文楷体" panose="02010600040101010101" pitchFamily="2" charset="-122"/>
              </a:rPr>
              <a:t>为民族争气的爱国主义精神，独立自主、自力更生的艰苦创业精神，讲求科学、“三老四严”的求实精神，胸怀全局、为国分忧的奉献精神。</a:t>
            </a:r>
            <a:endParaRPr lang="en-US" altLang="zh-CN" sz="2400" dirty="0">
              <a:solidFill>
                <a:schemeClr val="dk1"/>
              </a:solidFill>
              <a:latin typeface="华文楷体" panose="02010600040101010101" pitchFamily="2" charset="-122"/>
              <a:ea typeface="华文楷体" panose="02010600040101010101" pitchFamily="2" charset="-122"/>
            </a:endParaRPr>
          </a:p>
          <a:p>
            <a:r>
              <a:rPr lang="en-US" altLang="zh-CN" sz="2400" dirty="0">
                <a:latin typeface="华文楷体" panose="02010600040101010101" pitchFamily="2" charset="-122"/>
                <a:ea typeface="华文楷体" panose="02010600040101010101" pitchFamily="2" charset="-122"/>
              </a:rPr>
              <a:t>     ……</a:t>
            </a:r>
            <a:endParaRPr lang="zh-CN" altLang="en-US" sz="2400" dirty="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19190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83748" y="2241623"/>
            <a:ext cx="7023348" cy="4186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38969" y="1787080"/>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标题 1"/>
          <p:cNvSpPr txBox="1">
            <a:spLocks/>
          </p:cNvSpPr>
          <p:nvPr/>
        </p:nvSpPr>
        <p:spPr>
          <a:xfrm>
            <a:off x="2931980" y="1648865"/>
            <a:ext cx="5405879" cy="48473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zh-CN" altLang="en-US" sz="3000" dirty="0">
                <a:latin typeface="黑体" panose="02010609060101010101" pitchFamily="49" charset="-122"/>
                <a:ea typeface="黑体" panose="02010609060101010101" pitchFamily="49" charset="-122"/>
              </a:rPr>
              <a:t>“一五计划”</a:t>
            </a:r>
          </a:p>
        </p:txBody>
      </p:sp>
      <p:sp>
        <p:nvSpPr>
          <p:cNvPr id="10" name="矩形 9"/>
          <p:cNvSpPr/>
          <p:nvPr/>
        </p:nvSpPr>
        <p:spPr>
          <a:xfrm>
            <a:off x="1520676" y="2794069"/>
            <a:ext cx="9443531" cy="1815882"/>
          </a:xfrm>
          <a:prstGeom prst="rect">
            <a:avLst/>
          </a:prstGeom>
          <a:noFill/>
          <a:ln>
            <a:no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dirty="0">
                <a:latin typeface="华文楷体" panose="02010600040101010101" pitchFamily="2" charset="-122"/>
                <a:ea typeface="华文楷体" panose="02010600040101010101" pitchFamily="2" charset="-122"/>
              </a:rPr>
              <a:t>        社会主义制度</a:t>
            </a:r>
            <a:r>
              <a:rPr lang="zh-CN" altLang="en-US" sz="2800" dirty="0" smtClean="0">
                <a:latin typeface="华文楷体" panose="02010600040101010101" pitchFamily="2" charset="-122"/>
                <a:ea typeface="华文楷体" panose="02010600040101010101" pitchFamily="2" charset="-122"/>
              </a:rPr>
              <a:t>确立之后</a:t>
            </a:r>
            <a:r>
              <a:rPr lang="zh-CN" altLang="en-US" sz="2800" dirty="0">
                <a:latin typeface="华文楷体" panose="02010600040101010101" pitchFamily="2" charset="-122"/>
                <a:ea typeface="华文楷体" panose="02010600040101010101" pitchFamily="2" charset="-122"/>
              </a:rPr>
              <a:t>，我国发生了翻天覆地的变化。请观看以下视频，回顾</a:t>
            </a:r>
            <a:r>
              <a:rPr lang="zh-CN" altLang="en-US" sz="2800" dirty="0" smtClean="0">
                <a:latin typeface="华文楷体" panose="02010600040101010101" pitchFamily="2" charset="-122"/>
                <a:ea typeface="华文楷体" panose="02010600040101010101" pitchFamily="2" charset="-122"/>
              </a:rPr>
              <a:t>我国在社会主义制度确立之后所</a:t>
            </a:r>
            <a:r>
              <a:rPr lang="zh-CN" altLang="en-US" sz="2800" dirty="0">
                <a:latin typeface="华文楷体" panose="02010600040101010101" pitchFamily="2" charset="-122"/>
                <a:ea typeface="华文楷体" panose="02010600040101010101" pitchFamily="2" charset="-122"/>
              </a:rPr>
              <a:t>取得的重大成就。</a:t>
            </a:r>
            <a:r>
              <a:rPr lang="en-US" altLang="zh-CN" sz="2800" dirty="0">
                <a:latin typeface="华文楷体" panose="02010600040101010101" pitchFamily="2" charset="-122"/>
                <a:ea typeface="华文楷体" panose="02010600040101010101" pitchFamily="2" charset="-122"/>
              </a:rPr>
              <a:t/>
            </a:r>
            <a:br>
              <a:rPr lang="en-US" altLang="zh-CN" sz="2800" dirty="0">
                <a:latin typeface="华文楷体" panose="02010600040101010101" pitchFamily="2" charset="-122"/>
                <a:ea typeface="华文楷体" panose="02010600040101010101" pitchFamily="2" charset="-122"/>
              </a:rPr>
            </a:br>
            <a:r>
              <a:rPr lang="en-US" altLang="zh-CN" sz="2800" dirty="0">
                <a:latin typeface="华文楷体" panose="02010600040101010101" pitchFamily="2" charset="-122"/>
                <a:ea typeface="华文楷体" panose="02010600040101010101" pitchFamily="2" charset="-122"/>
              </a:rPr>
              <a:t>   </a:t>
            </a:r>
          </a:p>
        </p:txBody>
      </p:sp>
    </p:spTree>
    <p:extLst>
      <p:ext uri="{BB962C8B-B14F-4D97-AF65-F5344CB8AC3E}">
        <p14:creationId xmlns:p14="http://schemas.microsoft.com/office/powerpoint/2010/main" val="28141446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71993" y="3777888"/>
            <a:ext cx="5159181" cy="621506"/>
            <a:chOff x="830086" y="4687300"/>
            <a:chExt cx="5159181" cy="510453"/>
          </a:xfrm>
        </p:grpSpPr>
        <p:grpSp>
          <p:nvGrpSpPr>
            <p:cNvPr id="23" name="组合 22"/>
            <p:cNvGrpSpPr/>
            <p:nvPr/>
          </p:nvGrpSpPr>
          <p:grpSpPr>
            <a:xfrm>
              <a:off x="830086" y="4687300"/>
              <a:ext cx="5159181" cy="510453"/>
              <a:chOff x="1450931" y="1745928"/>
              <a:chExt cx="5747741" cy="568685"/>
            </a:xfrm>
          </p:grpSpPr>
          <p:sp>
            <p:nvSpPr>
              <p:cNvPr id="24" name="圆角矩形 23"/>
              <p:cNvSpPr/>
              <p:nvPr/>
            </p:nvSpPr>
            <p:spPr>
              <a:xfrm>
                <a:off x="1852333" y="1786508"/>
                <a:ext cx="5346339"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614181">
                <a:off x="1540880" y="1655979"/>
                <a:ext cx="552338" cy="732235"/>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6" name="文本框 25"/>
            <p:cNvSpPr txBox="1"/>
            <p:nvPr/>
          </p:nvSpPr>
          <p:spPr>
            <a:xfrm>
              <a:off x="996171" y="4745603"/>
              <a:ext cx="4715121" cy="379173"/>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2          </a:t>
              </a:r>
              <a:r>
                <a:rPr lang="zh-CN" altLang="en-US" sz="2400" dirty="0">
                  <a:solidFill>
                    <a:prstClr val="white"/>
                  </a:solidFill>
                  <a:latin typeface="华文楷体" panose="02010600040101010101" pitchFamily="2" charset="-122"/>
                  <a:ea typeface="华文楷体" panose="02010600040101010101" pitchFamily="2" charset="-122"/>
                </a:rPr>
                <a:t>在艰辛探索中前进</a:t>
              </a:r>
            </a:p>
          </p:txBody>
        </p:sp>
      </p:grpSp>
      <p:grpSp>
        <p:nvGrpSpPr>
          <p:cNvPr id="2" name="组合 1"/>
          <p:cNvGrpSpPr/>
          <p:nvPr/>
        </p:nvGrpSpPr>
        <p:grpSpPr>
          <a:xfrm>
            <a:off x="3705654" y="2439204"/>
            <a:ext cx="7074462" cy="617477"/>
            <a:chOff x="983056" y="3492727"/>
            <a:chExt cx="5438638" cy="525628"/>
          </a:xfrm>
        </p:grpSpPr>
        <p:grpSp>
          <p:nvGrpSpPr>
            <p:cNvPr id="28" name="组合 27"/>
            <p:cNvGrpSpPr/>
            <p:nvPr/>
          </p:nvGrpSpPr>
          <p:grpSpPr>
            <a:xfrm>
              <a:off x="983056" y="3492727"/>
              <a:ext cx="3940349" cy="525628"/>
              <a:chOff x="1621351" y="1672426"/>
              <a:chExt cx="4389865" cy="585590"/>
            </a:xfrm>
          </p:grpSpPr>
          <p:sp>
            <p:nvSpPr>
              <p:cNvPr id="29" name="圆角矩形 28"/>
              <p:cNvSpPr/>
              <p:nvPr/>
            </p:nvSpPr>
            <p:spPr>
              <a:xfrm>
                <a:off x="1852333" y="1729911"/>
                <a:ext cx="4158883"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544391">
                <a:off x="1603633" y="1690144"/>
                <a:ext cx="551513" cy="516078"/>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2" name="文本框 31"/>
            <p:cNvSpPr txBox="1"/>
            <p:nvPr/>
          </p:nvSpPr>
          <p:spPr>
            <a:xfrm>
              <a:off x="1084860" y="3549383"/>
              <a:ext cx="5336834" cy="392992"/>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1       </a:t>
              </a:r>
              <a:r>
                <a:rPr lang="zh-CN" altLang="en-US" sz="2400" dirty="0">
                  <a:solidFill>
                    <a:prstClr val="white"/>
                  </a:solidFill>
                  <a:latin typeface="华文楷体" panose="02010600040101010101" pitchFamily="2" charset="-122"/>
                  <a:ea typeface="华文楷体" panose="02010600040101010101" pitchFamily="2" charset="-122"/>
                </a:rPr>
                <a:t>最深刻最伟大的社会变革</a:t>
              </a:r>
            </a:p>
          </p:txBody>
        </p:sp>
      </p:grpSp>
      <p:sp>
        <p:nvSpPr>
          <p:cNvPr id="13" name="标题 27"/>
          <p:cNvSpPr txBox="1">
            <a:spLocks/>
          </p:cNvSpPr>
          <p:nvPr/>
        </p:nvSpPr>
        <p:spPr>
          <a:xfrm>
            <a:off x="1995981" y="1388115"/>
            <a:ext cx="8208963" cy="5743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000" dirty="0">
                <a:latin typeface="黑体" panose="02010609060101010101" pitchFamily="49" charset="-122"/>
                <a:ea typeface="黑体" panose="02010609060101010101" pitchFamily="49" charset="-122"/>
              </a:rPr>
              <a:t>主要内容</a:t>
            </a:r>
          </a:p>
        </p:txBody>
      </p:sp>
    </p:spTree>
    <p:extLst>
      <p:ext uri="{BB962C8B-B14F-4D97-AF65-F5344CB8AC3E}">
        <p14:creationId xmlns:p14="http://schemas.microsoft.com/office/powerpoint/2010/main" val="29583312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2801215" y="872836"/>
            <a:ext cx="6872722" cy="5569528"/>
          </a:xfrm>
          <a:prstGeom prst="rect">
            <a:avLst/>
          </a:prstGeom>
        </p:spPr>
      </p:pic>
    </p:spTree>
    <p:extLst>
      <p:ext uri="{BB962C8B-B14F-4D97-AF65-F5344CB8AC3E}">
        <p14:creationId xmlns:p14="http://schemas.microsoft.com/office/powerpoint/2010/main" val="29122113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263116" y="1876090"/>
            <a:ext cx="5146158" cy="347787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800" dirty="0">
                <a:latin typeface="华文楷体" panose="02010600040101010101" pitchFamily="2" charset="-122"/>
                <a:ea typeface="华文楷体" panose="02010600040101010101" pitchFamily="2" charset="-122"/>
              </a:rPr>
              <a:t>        </a:t>
            </a:r>
            <a:r>
              <a:rPr lang="zh-CN" altLang="en-US" sz="2400" dirty="0">
                <a:latin typeface="华文楷体" panose="02010600040101010101" pitchFamily="2" charset="-122"/>
                <a:ea typeface="华文楷体" panose="02010600040101010101" pitchFamily="2" charset="-122"/>
              </a:rPr>
              <a:t>社会主义制度确立之后，我国建立起独立的比较完整的工业体系和国民经济体系，</a:t>
            </a:r>
            <a:r>
              <a:rPr lang="zh-CN" altLang="en-US" sz="2400" dirty="0">
                <a:solidFill>
                  <a:schemeClr val="dk1"/>
                </a:solidFill>
                <a:latin typeface="华文楷体" panose="02010600040101010101" pitchFamily="2" charset="-122"/>
                <a:ea typeface="华文楷体" panose="02010600040101010101" pitchFamily="2" charset="-122"/>
              </a:rPr>
              <a:t>农业方面初步满足了占世界四分之一人口的基本生活需求</a:t>
            </a:r>
            <a:r>
              <a:rPr lang="zh-CN" altLang="en-US" sz="2400" dirty="0">
                <a:latin typeface="华文楷体" panose="02010600040101010101" pitchFamily="2" charset="-122"/>
                <a:ea typeface="华文楷体" panose="02010600040101010101" pitchFamily="2" charset="-122"/>
              </a:rPr>
              <a:t>，</a:t>
            </a:r>
            <a:r>
              <a:rPr lang="zh-CN" altLang="en-US" sz="2400" dirty="0">
                <a:solidFill>
                  <a:schemeClr val="dk1"/>
                </a:solidFill>
                <a:latin typeface="华文楷体" panose="02010600040101010101" pitchFamily="2" charset="-122"/>
                <a:ea typeface="华文楷体" panose="02010600040101010101" pitchFamily="2" charset="-122"/>
              </a:rPr>
              <a:t>建筑、交通运输等基础设施建设获得较快发展，教育医疗事业得到长足进步，人们的精神面貌</a:t>
            </a:r>
            <a:r>
              <a:rPr lang="zh-CN" altLang="en-US" sz="2400" dirty="0" smtClean="0">
                <a:solidFill>
                  <a:schemeClr val="dk1"/>
                </a:solidFill>
                <a:latin typeface="华文楷体" panose="02010600040101010101" pitchFamily="2" charset="-122"/>
                <a:ea typeface="华文楷体" panose="02010600040101010101" pitchFamily="2" charset="-122"/>
              </a:rPr>
              <a:t>得到了极</a:t>
            </a:r>
            <a:r>
              <a:rPr lang="zh-CN" altLang="en-US" sz="2400" dirty="0">
                <a:solidFill>
                  <a:schemeClr val="dk1"/>
                </a:solidFill>
                <a:latin typeface="华文楷体" panose="02010600040101010101" pitchFamily="2" charset="-122"/>
                <a:ea typeface="华文楷体" panose="02010600040101010101" pitchFamily="2" charset="-122"/>
              </a:rPr>
              <a:t>大改变</a:t>
            </a:r>
            <a:r>
              <a:rPr lang="zh-CN" altLang="en-US" sz="2400" dirty="0">
                <a:latin typeface="华文楷体" panose="02010600040101010101" pitchFamily="2" charset="-122"/>
                <a:ea typeface="华文楷体" panose="02010600040101010101" pitchFamily="2" charset="-122"/>
              </a:rPr>
              <a:t>，</a:t>
            </a:r>
            <a:r>
              <a:rPr lang="zh-CN" altLang="en-US" sz="2400" dirty="0">
                <a:solidFill>
                  <a:schemeClr val="dk1"/>
                </a:solidFill>
                <a:latin typeface="华文楷体" panose="02010600040101010101" pitchFamily="2" charset="-122"/>
                <a:ea typeface="华文楷体" panose="02010600040101010101" pitchFamily="2" charset="-122"/>
              </a:rPr>
              <a:t>科技发展取得重要突破，成为在世界上有重要影响的大国。</a:t>
            </a:r>
            <a:endParaRPr lang="en-US" altLang="zh-CN" sz="2400" dirty="0">
              <a:solidFill>
                <a:schemeClr val="dk1"/>
              </a:solidFill>
              <a:latin typeface="华文楷体" panose="02010600040101010101" pitchFamily="2" charset="-122"/>
              <a:ea typeface="华文楷体" panose="02010600040101010101" pitchFamily="2" charset="-122"/>
            </a:endParaRPr>
          </a:p>
        </p:txBody>
      </p:sp>
      <p:pic>
        <p:nvPicPr>
          <p:cNvPr id="2050" name="Picture 2" descr="https://timgsa.baidu.com/timg?image&amp;quality=80&amp;size=b9999_10000&amp;sec=1597321014682&amp;di=9227a8b25ab330d1e8f5d41ef59c1b75&amp;imgtype=0&amp;src=http%3A%2F%2Fphotocdn.sohu.com%2F20160704%2FImg45758025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7631" y="2052000"/>
            <a:ext cx="3459581" cy="312605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011726" y="5353965"/>
            <a:ext cx="4582633" cy="369332"/>
          </a:xfrm>
          <a:prstGeom prst="rect">
            <a:avLst/>
          </a:prstGeom>
          <a:noFill/>
        </p:spPr>
        <p:txBody>
          <a:bodyPr wrap="square" rtlCol="0">
            <a:spAutoFit/>
          </a:bodyPr>
          <a:lstStyle/>
          <a:p>
            <a:r>
              <a:rPr lang="zh-CN" altLang="en-US" dirty="0">
                <a:solidFill>
                  <a:schemeClr val="dk1"/>
                </a:solidFill>
                <a:latin typeface="华文楷体" panose="02010600040101010101" pitchFamily="2" charset="-122"/>
                <a:ea typeface="华文楷体" panose="02010600040101010101" pitchFamily="2" charset="-122"/>
              </a:rPr>
              <a:t>我国第一颗人造地球卫星“东方红一号”</a:t>
            </a:r>
          </a:p>
        </p:txBody>
      </p:sp>
    </p:spTree>
    <p:extLst>
      <p:ext uri="{BB962C8B-B14F-4D97-AF65-F5344CB8AC3E}">
        <p14:creationId xmlns:p14="http://schemas.microsoft.com/office/powerpoint/2010/main" val="39234579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35371" y="2654964"/>
            <a:ext cx="8858693" cy="1512998"/>
          </a:xfrm>
        </p:spPr>
        <p:txBody>
          <a:bodyPr>
            <a:normAutofit/>
          </a:bodyPr>
          <a:lstStyle/>
          <a:p>
            <a:pPr marL="0" indent="0">
              <a:buNone/>
            </a:pPr>
            <a:r>
              <a:rPr lang="zh-CN" altLang="en-US" sz="3200" dirty="0"/>
              <a:t>我国社会发生的翻天覆地变化雄辩地证明：</a:t>
            </a:r>
            <a:endParaRPr lang="en-US" altLang="zh-CN" sz="3200" dirty="0"/>
          </a:p>
          <a:p>
            <a:pPr marL="0" indent="0">
              <a:buNone/>
            </a:pPr>
            <a:r>
              <a:rPr lang="zh-CN" altLang="en-US" sz="3200" dirty="0"/>
              <a:t>              只有社会主义才能救中国。</a:t>
            </a:r>
          </a:p>
        </p:txBody>
      </p:sp>
    </p:spTree>
    <p:extLst>
      <p:ext uri="{BB962C8B-B14F-4D97-AF65-F5344CB8AC3E}">
        <p14:creationId xmlns:p14="http://schemas.microsoft.com/office/powerpoint/2010/main" val="143799064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983748" y="2241623"/>
            <a:ext cx="7023348" cy="41867"/>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38969" y="1787080"/>
            <a:ext cx="445481" cy="469613"/>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标题 1"/>
          <p:cNvSpPr txBox="1">
            <a:spLocks/>
          </p:cNvSpPr>
          <p:nvPr/>
        </p:nvSpPr>
        <p:spPr>
          <a:xfrm>
            <a:off x="2472847" y="1665759"/>
            <a:ext cx="10223472" cy="48473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pPr algn="l"/>
            <a:r>
              <a:rPr lang="zh-CN" altLang="en-US" sz="3000" dirty="0">
                <a:latin typeface="黑体" panose="02010609060101010101" pitchFamily="49" charset="-122"/>
                <a:ea typeface="黑体" panose="02010609060101010101" pitchFamily="49" charset="-122"/>
              </a:rPr>
              <a:t>在艰辛探索中前进</a:t>
            </a:r>
          </a:p>
        </p:txBody>
      </p:sp>
      <p:sp>
        <p:nvSpPr>
          <p:cNvPr id="9" name="矩形 8"/>
          <p:cNvSpPr/>
          <p:nvPr/>
        </p:nvSpPr>
        <p:spPr>
          <a:xfrm>
            <a:off x="1847940" y="3844368"/>
            <a:ext cx="8565841" cy="156966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en-US" sz="2400" dirty="0">
                <a:latin typeface="华文楷体" panose="02010600040101010101" pitchFamily="2" charset="-122"/>
                <a:ea typeface="华文楷体" panose="02010600040101010101" pitchFamily="2" charset="-122"/>
              </a:rPr>
              <a:t>        </a:t>
            </a:r>
            <a:r>
              <a:rPr lang="zh-CN" altLang="en-US" sz="2400" dirty="0">
                <a:solidFill>
                  <a:schemeClr val="tx1"/>
                </a:solidFill>
                <a:latin typeface="华文楷体" panose="02010600040101010101" pitchFamily="2" charset="-122"/>
                <a:ea typeface="华文楷体" panose="02010600040101010101" pitchFamily="2" charset="-122"/>
              </a:rPr>
              <a:t>我国在社会主义建设的探索过程中，虽然经历了严重曲折，发生了“文化大革命”十年内乱，但党在社会主义革命和建设中取得的独创性理论成果和巨大成就，为在新的历史时期开创中国特色社会主义提供了宝贵经验、理论准备和物质基础。</a:t>
            </a:r>
            <a:endParaRPr lang="en-US" altLang="zh-CN" sz="2400" dirty="0">
              <a:solidFill>
                <a:schemeClr val="tx1"/>
              </a:solidFill>
              <a:latin typeface="华文楷体" panose="02010600040101010101" pitchFamily="2" charset="-122"/>
              <a:ea typeface="华文楷体" panose="02010600040101010101" pitchFamily="2" charset="-122"/>
            </a:endParaRPr>
          </a:p>
        </p:txBody>
      </p:sp>
      <p:sp>
        <p:nvSpPr>
          <p:cNvPr id="11" name="内容占位符 3"/>
          <p:cNvSpPr txBox="1">
            <a:spLocks noGrp="1"/>
          </p:cNvSpPr>
          <p:nvPr>
            <p:ph idx="1"/>
          </p:nvPr>
        </p:nvSpPr>
        <p:spPr>
          <a:xfrm>
            <a:off x="1847940" y="2582484"/>
            <a:ext cx="8523514" cy="1261884"/>
          </a:xfrm>
          <a:prstGeom prst="rect">
            <a:avLst/>
          </a:prstGeom>
          <a:noFill/>
        </p:spPr>
        <p:txBody>
          <a:bodyPr wrap="square" rtlCol="0">
            <a:spAutoFit/>
          </a:bodyPr>
          <a:lstStyle/>
          <a:p>
            <a:pPr marL="0" indent="0">
              <a:lnSpc>
                <a:spcPct val="100000"/>
              </a:lnSpc>
              <a:buNone/>
            </a:pPr>
            <a:r>
              <a:rPr lang="zh-CN" altLang="en-US" dirty="0"/>
              <a:t>        </a:t>
            </a:r>
            <a:r>
              <a:rPr lang="zh-CN" altLang="en-US" sz="2400" dirty="0"/>
              <a:t>新民主主义革命的胜利、中华人民共和国的诞生、社会主义基本制度的确立和社会主义建设的全面展开，实现了中华民族从“东亚病夫”到站起来的伟大飞跃。</a:t>
            </a:r>
          </a:p>
        </p:txBody>
      </p:sp>
    </p:spTree>
    <p:extLst>
      <p:ext uri="{BB962C8B-B14F-4D97-AF65-F5344CB8AC3E}">
        <p14:creationId xmlns:p14="http://schemas.microsoft.com/office/powerpoint/2010/main" val="1404444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32556" y="2365093"/>
            <a:ext cx="9563210" cy="4351338"/>
          </a:xfrm>
        </p:spPr>
        <p:txBody>
          <a:bodyPr>
            <a:normAutofit/>
          </a:bodyPr>
          <a:lstStyle/>
          <a:p>
            <a:pPr marL="0" indent="0">
              <a:buNone/>
            </a:pPr>
            <a:r>
              <a:rPr lang="en-US" altLang="zh-CN" dirty="0" smtClean="0"/>
              <a:t>        2013</a:t>
            </a:r>
            <a:r>
              <a:rPr lang="zh-CN" altLang="en-US" dirty="0" smtClean="0"/>
              <a:t>年</a:t>
            </a:r>
            <a:r>
              <a:rPr lang="en-US" altLang="zh-CN" dirty="0" smtClean="0"/>
              <a:t>12</a:t>
            </a:r>
            <a:r>
              <a:rPr lang="zh-CN" altLang="en-US" dirty="0" smtClean="0"/>
              <a:t>月</a:t>
            </a:r>
            <a:r>
              <a:rPr lang="en-US" altLang="zh-CN" dirty="0" smtClean="0"/>
              <a:t>26</a:t>
            </a:r>
            <a:r>
              <a:rPr lang="zh-CN" altLang="en-US" dirty="0" smtClean="0"/>
              <a:t>日，习近平在</a:t>
            </a:r>
            <a:r>
              <a:rPr lang="zh-CN" altLang="en-US" dirty="0"/>
              <a:t>纪念毛译东同志</a:t>
            </a:r>
            <a:r>
              <a:rPr lang="zh-CN" altLang="en-US" dirty="0" smtClean="0"/>
              <a:t>诞辰</a:t>
            </a:r>
            <a:r>
              <a:rPr lang="en-US" altLang="zh-CN" dirty="0" smtClean="0"/>
              <a:t>120</a:t>
            </a:r>
            <a:r>
              <a:rPr lang="zh-CN" altLang="en-US" dirty="0" smtClean="0"/>
              <a:t>周年</a:t>
            </a:r>
            <a:r>
              <a:rPr lang="zh-CN" altLang="en-US" dirty="0"/>
              <a:t>座谈会上的讲话中指出：</a:t>
            </a:r>
            <a:r>
              <a:rPr lang="en-US" altLang="zh-CN" dirty="0"/>
              <a:t>“</a:t>
            </a:r>
            <a:r>
              <a:rPr lang="zh-CN" altLang="en-US" dirty="0"/>
              <a:t>在中国这样的社会历史条件下建设社会主义，没有先例，犹如攀登一座人迹未至的高山，一切攀登者都要披荆斩棘、开通道路。”</a:t>
            </a:r>
            <a:endParaRPr lang="en-US" altLang="zh-CN" dirty="0"/>
          </a:p>
          <a:p>
            <a:pPr marL="0" indent="0">
              <a:buNone/>
            </a:pPr>
            <a:r>
              <a:rPr lang="zh-CN" altLang="en-US" dirty="0">
                <a:solidFill>
                  <a:schemeClr val="dk1"/>
                </a:solidFill>
              </a:rPr>
              <a:t>    </a:t>
            </a:r>
            <a:endParaRPr lang="zh-CN" altLang="en-US" dirty="0"/>
          </a:p>
        </p:txBody>
      </p:sp>
    </p:spTree>
    <p:extLst>
      <p:ext uri="{BB962C8B-B14F-4D97-AF65-F5344CB8AC3E}">
        <p14:creationId xmlns:p14="http://schemas.microsoft.com/office/powerpoint/2010/main" val="401932782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1756063" y="2011802"/>
            <a:ext cx="8832273"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ltLang="zh-CN" dirty="0"/>
              <a:t> </a:t>
            </a:r>
            <a:r>
              <a:rPr lang="en-US" altLang="zh-CN" dirty="0" smtClean="0"/>
              <a:t>       </a:t>
            </a:r>
            <a:r>
              <a:rPr lang="zh-CN" altLang="en-US" dirty="0" smtClean="0"/>
              <a:t>“历史就是历史，历史不能任意选择，一个民族的历史是一个民族安身立命的基础。不论发生过什么波折和曲折，不论出现过什么苦难和困难，中华民族</a:t>
            </a:r>
            <a:r>
              <a:rPr lang="en-US" altLang="zh-CN" dirty="0" smtClean="0"/>
              <a:t>5000</a:t>
            </a:r>
            <a:r>
              <a:rPr lang="zh-CN" altLang="en-US" dirty="0" smtClean="0"/>
              <a:t>多年的文明史，中国人民近代以来</a:t>
            </a:r>
            <a:r>
              <a:rPr lang="en-US" altLang="zh-CN" dirty="0" smtClean="0"/>
              <a:t>170</a:t>
            </a:r>
            <a:r>
              <a:rPr lang="zh-CN" altLang="en-US" dirty="0" smtClean="0"/>
              <a:t>多年的斗争史，中国共产党</a:t>
            </a:r>
            <a:r>
              <a:rPr lang="en-US" altLang="zh-CN" dirty="0" smtClean="0"/>
              <a:t>90</a:t>
            </a:r>
            <a:r>
              <a:rPr lang="zh-CN" altLang="en-US" dirty="0" smtClean="0"/>
              <a:t>多年的奋斗史，中华人民共和国</a:t>
            </a:r>
            <a:r>
              <a:rPr lang="en-US" altLang="zh-CN" dirty="0" smtClean="0"/>
              <a:t>60</a:t>
            </a:r>
            <a:r>
              <a:rPr lang="zh-CN" altLang="en-US" dirty="0" smtClean="0"/>
              <a:t>多年的发展史，都是人民书写的历史。历史总是向前发展的，我们总结和吸取历史教训，目的是以史为鉴、更好前进。”</a:t>
            </a:r>
            <a:endParaRPr lang="zh-CN" altLang="en-US" dirty="0"/>
          </a:p>
        </p:txBody>
      </p:sp>
    </p:spTree>
    <p:extLst>
      <p:ext uri="{BB962C8B-B14F-4D97-AF65-F5344CB8AC3E}">
        <p14:creationId xmlns:p14="http://schemas.microsoft.com/office/powerpoint/2010/main" val="26042189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71993" y="3777888"/>
            <a:ext cx="5159181" cy="621506"/>
            <a:chOff x="830086" y="4687300"/>
            <a:chExt cx="5159181" cy="510453"/>
          </a:xfrm>
        </p:grpSpPr>
        <p:grpSp>
          <p:nvGrpSpPr>
            <p:cNvPr id="23" name="组合 22"/>
            <p:cNvGrpSpPr/>
            <p:nvPr/>
          </p:nvGrpSpPr>
          <p:grpSpPr>
            <a:xfrm>
              <a:off x="830086" y="4687300"/>
              <a:ext cx="5159181" cy="510453"/>
              <a:chOff x="1450931" y="1745928"/>
              <a:chExt cx="5747741" cy="568685"/>
            </a:xfrm>
          </p:grpSpPr>
          <p:sp>
            <p:nvSpPr>
              <p:cNvPr id="24" name="圆角矩形 23"/>
              <p:cNvSpPr/>
              <p:nvPr/>
            </p:nvSpPr>
            <p:spPr>
              <a:xfrm>
                <a:off x="1852333" y="1786508"/>
                <a:ext cx="5346339" cy="528105"/>
              </a:xfrm>
              <a:prstGeom prst="roundRect">
                <a:avLst/>
              </a:prstGeom>
              <a:solidFill>
                <a:srgbClr val="711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614181">
                <a:off x="1540880" y="1655979"/>
                <a:ext cx="552338" cy="732235"/>
              </a:xfrm>
              <a:prstGeom prst="rect">
                <a:avLst/>
              </a:prstGeom>
              <a:solidFill>
                <a:srgbClr val="AF000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26" name="文本框 25"/>
            <p:cNvSpPr txBox="1"/>
            <p:nvPr/>
          </p:nvSpPr>
          <p:spPr>
            <a:xfrm>
              <a:off x="996171" y="4745603"/>
              <a:ext cx="4715121" cy="379173"/>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2          </a:t>
              </a:r>
              <a:r>
                <a:rPr lang="zh-CN" altLang="en-US" sz="2400" dirty="0">
                  <a:solidFill>
                    <a:prstClr val="white"/>
                  </a:solidFill>
                  <a:latin typeface="华文楷体" panose="02010600040101010101" pitchFamily="2" charset="-122"/>
                  <a:ea typeface="华文楷体" panose="02010600040101010101" pitchFamily="2" charset="-122"/>
                </a:rPr>
                <a:t>在艰辛探索中前进</a:t>
              </a:r>
            </a:p>
          </p:txBody>
        </p:sp>
      </p:grpSp>
      <p:grpSp>
        <p:nvGrpSpPr>
          <p:cNvPr id="2" name="组合 1"/>
          <p:cNvGrpSpPr/>
          <p:nvPr/>
        </p:nvGrpSpPr>
        <p:grpSpPr>
          <a:xfrm>
            <a:off x="3705654" y="2677830"/>
            <a:ext cx="7074462" cy="617477"/>
            <a:chOff x="983056" y="3492727"/>
            <a:chExt cx="5438638" cy="525628"/>
          </a:xfrm>
        </p:grpSpPr>
        <p:grpSp>
          <p:nvGrpSpPr>
            <p:cNvPr id="28" name="组合 27"/>
            <p:cNvGrpSpPr/>
            <p:nvPr/>
          </p:nvGrpSpPr>
          <p:grpSpPr>
            <a:xfrm>
              <a:off x="983056" y="3492727"/>
              <a:ext cx="3940349" cy="525628"/>
              <a:chOff x="1621351" y="1672426"/>
              <a:chExt cx="4389865" cy="585590"/>
            </a:xfrm>
          </p:grpSpPr>
          <p:sp>
            <p:nvSpPr>
              <p:cNvPr id="29" name="圆角矩形 28"/>
              <p:cNvSpPr/>
              <p:nvPr/>
            </p:nvSpPr>
            <p:spPr>
              <a:xfrm>
                <a:off x="1852333" y="1729911"/>
                <a:ext cx="4158883"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544391">
                <a:off x="1603633" y="1690144"/>
                <a:ext cx="551513" cy="516078"/>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2" name="文本框 31"/>
            <p:cNvSpPr txBox="1"/>
            <p:nvPr/>
          </p:nvSpPr>
          <p:spPr>
            <a:xfrm>
              <a:off x="1084860" y="3549383"/>
              <a:ext cx="5336834" cy="392992"/>
            </a:xfrm>
            <a:prstGeom prst="rect">
              <a:avLst/>
            </a:prstGeom>
            <a:noFill/>
          </p:spPr>
          <p:txBody>
            <a:bodyPr wrap="square" rtlCol="0">
              <a:spAutoFit/>
            </a:bodyPr>
            <a:lstStyle/>
            <a:p>
              <a:r>
                <a:rPr lang="en-US" altLang="zh-CN" sz="2400" dirty="0">
                  <a:solidFill>
                    <a:prstClr val="white"/>
                  </a:solidFill>
                  <a:latin typeface="华文楷体" panose="02010600040101010101" pitchFamily="2" charset="-122"/>
                  <a:ea typeface="华文楷体" panose="02010600040101010101" pitchFamily="2" charset="-122"/>
                </a:rPr>
                <a:t>1       </a:t>
              </a:r>
              <a:r>
                <a:rPr lang="zh-CN" altLang="en-US" sz="2400" dirty="0">
                  <a:solidFill>
                    <a:prstClr val="white"/>
                  </a:solidFill>
                  <a:latin typeface="华文楷体" panose="02010600040101010101" pitchFamily="2" charset="-122"/>
                  <a:ea typeface="华文楷体" panose="02010600040101010101" pitchFamily="2" charset="-122"/>
                </a:rPr>
                <a:t>最深刻最伟大的社会变革</a:t>
              </a:r>
            </a:p>
          </p:txBody>
        </p:sp>
      </p:grpSp>
      <p:sp>
        <p:nvSpPr>
          <p:cNvPr id="13" name="标题 27"/>
          <p:cNvSpPr txBox="1">
            <a:spLocks/>
          </p:cNvSpPr>
          <p:nvPr/>
        </p:nvSpPr>
        <p:spPr>
          <a:xfrm>
            <a:off x="2091156" y="1514225"/>
            <a:ext cx="8208963" cy="574368"/>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400" kern="1200">
                <a:solidFill>
                  <a:schemeClr val="tx1"/>
                </a:solidFill>
                <a:latin typeface="微软雅黑" panose="020B0503020204020204" pitchFamily="34" charset="-122"/>
                <a:ea typeface="微软雅黑" panose="020B0503020204020204" pitchFamily="34" charset="-122"/>
                <a:cs typeface="+mj-cs"/>
              </a:defRPr>
            </a:lvl1pPr>
          </a:lstStyle>
          <a:p>
            <a:r>
              <a:rPr lang="zh-CN" altLang="en-US" sz="3000" dirty="0" smtClean="0">
                <a:latin typeface="黑体" panose="02010609060101010101" pitchFamily="49" charset="-122"/>
                <a:ea typeface="黑体" panose="02010609060101010101" pitchFamily="49" charset="-122"/>
              </a:rPr>
              <a:t>课堂小结：社会主义制度在中国的确立</a:t>
            </a:r>
            <a:endParaRPr lang="zh-CN" altLang="en-US" sz="30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35378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212616" y="2076505"/>
            <a:ext cx="7026267" cy="5170"/>
          </a:xfrm>
          <a:prstGeom prst="line">
            <a:avLst/>
          </a:prstGeom>
          <a:ln w="12700">
            <a:solidFill>
              <a:srgbClr val="01431D"/>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485784" y="1559534"/>
            <a:ext cx="445481" cy="469613"/>
            <a:chOff x="2121873" y="1511588"/>
            <a:chExt cx="445481" cy="469613"/>
          </a:xfrm>
        </p:grpSpPr>
        <p:sp>
          <p:nvSpPr>
            <p:cNvPr id="7" name="矩形 6"/>
            <p:cNvSpPr/>
            <p:nvPr/>
          </p:nvSpPr>
          <p:spPr>
            <a:xfrm>
              <a:off x="2121873" y="1511588"/>
              <a:ext cx="363415" cy="363415"/>
            </a:xfrm>
            <a:prstGeom prst="rect">
              <a:avLst/>
            </a:prstGeom>
            <a:solidFill>
              <a:srgbClr val="0143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0162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标题 3"/>
          <p:cNvSpPr>
            <a:spLocks noGrp="1"/>
          </p:cNvSpPr>
          <p:nvPr>
            <p:ph type="title"/>
          </p:nvPr>
        </p:nvSpPr>
        <p:spPr>
          <a:xfrm>
            <a:off x="2130563" y="1743396"/>
            <a:ext cx="11589055" cy="701870"/>
          </a:xfrm>
        </p:spPr>
        <p:txBody>
          <a:bodyPr>
            <a:normAutofit fontScale="90000"/>
          </a:bodyPr>
          <a:lstStyle/>
          <a:p>
            <a:pPr algn="l"/>
            <a:r>
              <a:rPr lang="zh-CN" altLang="en-US" sz="3000" dirty="0">
                <a:latin typeface="黑体" panose="02010609060101010101" pitchFamily="49" charset="-122"/>
                <a:ea typeface="黑体" panose="02010609060101010101" pitchFamily="49" charset="-122"/>
              </a:rPr>
              <a:t>回顾与分享：</a:t>
            </a:r>
            <a:r>
              <a:rPr lang="en-US" altLang="zh-CN" sz="3000" dirty="0">
                <a:latin typeface="黑体" panose="02010609060101010101" pitchFamily="49" charset="-122"/>
                <a:ea typeface="黑体" panose="02010609060101010101" pitchFamily="49" charset="-122"/>
              </a:rPr>
              <a:t/>
            </a:r>
            <a:br>
              <a:rPr lang="en-US" altLang="zh-CN" sz="3000" dirty="0">
                <a:latin typeface="黑体" panose="02010609060101010101" pitchFamily="49" charset="-122"/>
                <a:ea typeface="黑体" panose="02010609060101010101" pitchFamily="49" charset="-122"/>
              </a:rPr>
            </a:br>
            <a:r>
              <a:rPr lang="en-US" altLang="zh-CN" sz="3000" dirty="0">
                <a:latin typeface="黑体" panose="02010609060101010101" pitchFamily="49" charset="-122"/>
                <a:ea typeface="黑体" panose="02010609060101010101" pitchFamily="49" charset="-122"/>
              </a:rPr>
              <a:t/>
            </a:r>
            <a:br>
              <a:rPr lang="en-US" altLang="zh-CN" sz="3000" dirty="0">
                <a:latin typeface="黑体" panose="02010609060101010101" pitchFamily="49" charset="-122"/>
                <a:ea typeface="黑体" panose="02010609060101010101" pitchFamily="49" charset="-122"/>
              </a:rPr>
            </a:br>
            <a:r>
              <a:rPr lang="zh-CN" altLang="en-US" sz="3100" dirty="0">
                <a:latin typeface="华文楷体" panose="02010600040101010101" pitchFamily="2" charset="-122"/>
                <a:ea typeface="华文楷体" panose="02010600040101010101" pitchFamily="2" charset="-122"/>
                <a:cs typeface="+mn-cs"/>
              </a:rPr>
              <a:t>中国革命的两个步骤是什么？两者有何关系？</a:t>
            </a:r>
          </a:p>
        </p:txBody>
      </p:sp>
      <p:sp>
        <p:nvSpPr>
          <p:cNvPr id="2" name="内容占位符 1"/>
          <p:cNvSpPr>
            <a:spLocks noGrp="1"/>
          </p:cNvSpPr>
          <p:nvPr>
            <p:ph idx="1"/>
          </p:nvPr>
        </p:nvSpPr>
        <p:spPr>
          <a:xfrm>
            <a:off x="1685082" y="2937742"/>
            <a:ext cx="8869880" cy="2360058"/>
          </a:xfrm>
        </p:spPr>
        <p:txBody>
          <a:bodyPr>
            <a:noAutofit/>
          </a:bodyPr>
          <a:lstStyle/>
          <a:p>
            <a:pPr marL="0" indent="0">
              <a:buNone/>
            </a:pPr>
            <a:r>
              <a:rPr lang="zh-CN" altLang="en-US" sz="2400" dirty="0"/>
              <a:t>       中国半殖民地半封建社会的基本国情，决定了中国革命必须分为</a:t>
            </a:r>
            <a:r>
              <a:rPr lang="zh-CN" altLang="en-US" sz="2400" dirty="0">
                <a:solidFill>
                  <a:srgbClr val="AF0000"/>
                </a:solidFill>
              </a:rPr>
              <a:t>民主革命</a:t>
            </a:r>
            <a:r>
              <a:rPr lang="zh-CN" altLang="en-US" sz="2400" dirty="0"/>
              <a:t>和</a:t>
            </a:r>
            <a:r>
              <a:rPr lang="zh-CN" altLang="en-US" sz="2400" dirty="0">
                <a:solidFill>
                  <a:srgbClr val="AF0000"/>
                </a:solidFill>
              </a:rPr>
              <a:t>社会主义革命</a:t>
            </a:r>
            <a:r>
              <a:rPr lang="zh-CN" altLang="en-US" sz="2400" dirty="0"/>
              <a:t>两个步骤：第一步，改变半殖民地半封建的社会形态，使中国社会变成一个独立的民主主义的社会；第二步，使革命向前发展，建立社会主义的社会。新民主主义革命是社会主义革命的</a:t>
            </a:r>
            <a:r>
              <a:rPr lang="zh-CN" altLang="en-US" sz="2400" dirty="0">
                <a:solidFill>
                  <a:srgbClr val="AF0000"/>
                </a:solidFill>
              </a:rPr>
              <a:t>必要准备</a:t>
            </a:r>
            <a:r>
              <a:rPr lang="zh-CN" altLang="en-US" sz="2400" dirty="0"/>
              <a:t>，社会主义革命是新民主主义革命的</a:t>
            </a:r>
            <a:r>
              <a:rPr lang="zh-CN" altLang="en-US" sz="2400" dirty="0">
                <a:solidFill>
                  <a:srgbClr val="AF0000"/>
                </a:solidFill>
              </a:rPr>
              <a:t>必然趋势</a:t>
            </a:r>
            <a:r>
              <a:rPr lang="zh-CN" altLang="en-US" sz="2400" dirty="0"/>
              <a:t>。只有完成前一个革命才能完成后一个革命，这两个革命阶段必须互相衔接。</a:t>
            </a:r>
          </a:p>
        </p:txBody>
      </p:sp>
    </p:spTree>
    <p:extLst>
      <p:ext uri="{BB962C8B-B14F-4D97-AF65-F5344CB8AC3E}">
        <p14:creationId xmlns:p14="http://schemas.microsoft.com/office/powerpoint/2010/main" val="176337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895002" y="2325344"/>
            <a:ext cx="3562823" cy="1"/>
          </a:xfrm>
          <a:prstGeom prst="line">
            <a:avLst/>
          </a:prstGeom>
          <a:ln w="12700">
            <a:solidFill>
              <a:srgbClr val="014E6A"/>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250223" y="2057400"/>
            <a:ext cx="445481" cy="469613"/>
            <a:chOff x="2121873" y="1511588"/>
            <a:chExt cx="445481" cy="469613"/>
          </a:xfrm>
        </p:grpSpPr>
        <p:sp>
          <p:nvSpPr>
            <p:cNvPr id="7" name="矩形 6"/>
            <p:cNvSpPr/>
            <p:nvPr/>
          </p:nvSpPr>
          <p:spPr>
            <a:xfrm>
              <a:off x="2121873" y="1511588"/>
              <a:ext cx="363415" cy="363415"/>
            </a:xfrm>
            <a:prstGeom prst="rect">
              <a:avLst/>
            </a:prstGeom>
            <a:solidFill>
              <a:srgbClr val="014E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1784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内容占位符 4"/>
          <p:cNvSpPr>
            <a:spLocks noGrp="1"/>
          </p:cNvSpPr>
          <p:nvPr>
            <p:ph idx="1"/>
          </p:nvPr>
        </p:nvSpPr>
        <p:spPr>
          <a:xfrm>
            <a:off x="5457825" y="2716634"/>
            <a:ext cx="4247284" cy="2077591"/>
          </a:xfrm>
        </p:spPr>
        <p:txBody>
          <a:bodyPr>
            <a:normAutofit/>
          </a:bodyPr>
          <a:lstStyle/>
          <a:p>
            <a:pPr marL="0" indent="0">
              <a:lnSpc>
                <a:spcPct val="100000"/>
              </a:lnSpc>
              <a:buNone/>
            </a:pPr>
            <a:r>
              <a:rPr lang="zh-CN" altLang="en-US" dirty="0"/>
              <a:t>中华人民共和国的诞生，标志着新民主主义革命的结束、社会主义革命的开始。</a:t>
            </a:r>
          </a:p>
        </p:txBody>
      </p:sp>
      <p:sp>
        <p:nvSpPr>
          <p:cNvPr id="13" name="标题 1"/>
          <p:cNvSpPr>
            <a:spLocks noGrp="1"/>
          </p:cNvSpPr>
          <p:nvPr>
            <p:ph type="title"/>
          </p:nvPr>
        </p:nvSpPr>
        <p:spPr>
          <a:xfrm>
            <a:off x="-2365331" y="1768584"/>
            <a:ext cx="11912209" cy="484736"/>
          </a:xfrm>
        </p:spPr>
        <p:txBody>
          <a:bodyPr>
            <a:noAutofit/>
          </a:bodyPr>
          <a:lstStyle/>
          <a:p>
            <a:r>
              <a:rPr lang="zh-CN" altLang="en-US" sz="3000" dirty="0">
                <a:latin typeface="黑体" panose="02010609060101010101" pitchFamily="49" charset="-122"/>
                <a:ea typeface="黑体" panose="02010609060101010101" pitchFamily="49" charset="-122"/>
              </a:rPr>
              <a:t>中华人民共和国诞生</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7791" y="2633507"/>
            <a:ext cx="2888391" cy="3150915"/>
          </a:xfrm>
          <a:prstGeom prst="rect">
            <a:avLst/>
          </a:prstGeom>
        </p:spPr>
      </p:pic>
    </p:spTree>
    <p:extLst>
      <p:ext uri="{BB962C8B-B14F-4D97-AF65-F5344CB8AC3E}">
        <p14:creationId xmlns:p14="http://schemas.microsoft.com/office/powerpoint/2010/main" val="1437112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59588" y="2868557"/>
            <a:ext cx="7180061" cy="617477"/>
            <a:chOff x="983056" y="3492727"/>
            <a:chExt cx="5346583" cy="525628"/>
          </a:xfrm>
        </p:grpSpPr>
        <p:grpSp>
          <p:nvGrpSpPr>
            <p:cNvPr id="28" name="组合 27"/>
            <p:cNvGrpSpPr/>
            <p:nvPr/>
          </p:nvGrpSpPr>
          <p:grpSpPr>
            <a:xfrm>
              <a:off x="983056" y="3492727"/>
              <a:ext cx="3940349" cy="525628"/>
              <a:chOff x="1621351" y="1672426"/>
              <a:chExt cx="4389865" cy="585590"/>
            </a:xfrm>
          </p:grpSpPr>
          <p:sp>
            <p:nvSpPr>
              <p:cNvPr id="29" name="圆角矩形 28"/>
              <p:cNvSpPr/>
              <p:nvPr/>
            </p:nvSpPr>
            <p:spPr>
              <a:xfrm>
                <a:off x="1852333" y="1729911"/>
                <a:ext cx="4158883"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544391">
                <a:off x="1603633" y="1690144"/>
                <a:ext cx="551513" cy="516078"/>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32" name="文本框 31"/>
            <p:cNvSpPr txBox="1"/>
            <p:nvPr/>
          </p:nvSpPr>
          <p:spPr>
            <a:xfrm>
              <a:off x="992805" y="3544326"/>
              <a:ext cx="5336834" cy="471591"/>
            </a:xfrm>
            <a:prstGeom prst="rect">
              <a:avLst/>
            </a:prstGeom>
            <a:noFill/>
          </p:spPr>
          <p:txBody>
            <a:bodyPr wrap="square" rtlCol="0">
              <a:spAutoFit/>
            </a:bodyPr>
            <a:lstStyle/>
            <a:p>
              <a:r>
                <a:rPr lang="en-US" altLang="zh-CN" sz="2800" dirty="0">
                  <a:solidFill>
                    <a:prstClr val="white"/>
                  </a:solidFill>
                  <a:latin typeface="华文楷体" panose="02010600040101010101" pitchFamily="2" charset="-122"/>
                  <a:ea typeface="华文楷体" panose="02010600040101010101" pitchFamily="2" charset="-122"/>
                </a:rPr>
                <a:t> </a:t>
              </a:r>
              <a:r>
                <a:rPr lang="en-US" altLang="zh-CN" sz="3000" dirty="0">
                  <a:solidFill>
                    <a:schemeClr val="bg1"/>
                  </a:solidFill>
                  <a:latin typeface="黑体" panose="02010609060101010101" pitchFamily="49" charset="-122"/>
                  <a:ea typeface="黑体" panose="02010609060101010101" pitchFamily="49" charset="-122"/>
                  <a:cs typeface="+mj-cs"/>
                </a:rPr>
                <a:t>1   </a:t>
              </a:r>
              <a:r>
                <a:rPr lang="zh-CN" altLang="en-US" sz="3000" dirty="0">
                  <a:solidFill>
                    <a:schemeClr val="bg1"/>
                  </a:solidFill>
                  <a:latin typeface="黑体" panose="02010609060101010101" pitchFamily="49" charset="-122"/>
                  <a:ea typeface="黑体" panose="02010609060101010101" pitchFamily="49" charset="-122"/>
                  <a:cs typeface="+mj-cs"/>
                </a:rPr>
                <a:t>最深刻最伟大的社会变革</a:t>
              </a:r>
            </a:p>
          </p:txBody>
        </p:sp>
      </p:grpSp>
    </p:spTree>
    <p:extLst>
      <p:ext uri="{BB962C8B-B14F-4D97-AF65-F5344CB8AC3E}">
        <p14:creationId xmlns:p14="http://schemas.microsoft.com/office/powerpoint/2010/main" val="615050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2149244" y="2173520"/>
            <a:ext cx="9166456" cy="24870"/>
          </a:xfrm>
          <a:prstGeom prst="line">
            <a:avLst/>
          </a:prstGeom>
          <a:ln w="12700">
            <a:solidFill>
              <a:srgbClr val="711000"/>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317171" y="1698170"/>
            <a:ext cx="573057" cy="475349"/>
            <a:chOff x="2121873" y="1511588"/>
            <a:chExt cx="445481" cy="469613"/>
          </a:xfrm>
        </p:grpSpPr>
        <p:sp>
          <p:nvSpPr>
            <p:cNvPr id="7" name="矩形 6"/>
            <p:cNvSpPr/>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标题 3"/>
          <p:cNvSpPr>
            <a:spLocks noGrp="1"/>
          </p:cNvSpPr>
          <p:nvPr>
            <p:ph type="title"/>
          </p:nvPr>
        </p:nvSpPr>
        <p:spPr>
          <a:xfrm>
            <a:off x="2032960" y="1471650"/>
            <a:ext cx="11589055" cy="701870"/>
          </a:xfrm>
        </p:spPr>
        <p:txBody>
          <a:bodyPr>
            <a:normAutofit/>
          </a:bodyPr>
          <a:lstStyle/>
          <a:p>
            <a:pPr algn="l"/>
            <a:r>
              <a:rPr lang="zh-CN" altLang="en-US" sz="3000" dirty="0">
                <a:latin typeface="黑体" panose="02010609060101010101" pitchFamily="49" charset="-122"/>
                <a:ea typeface="黑体" panose="02010609060101010101" pitchFamily="49" charset="-122"/>
              </a:rPr>
              <a:t>探究与分享</a:t>
            </a:r>
            <a:r>
              <a:rPr lang="zh-CN" altLang="en-US" sz="3000" dirty="0" smtClean="0">
                <a:latin typeface="黑体" panose="02010609060101010101" pitchFamily="49" charset="-122"/>
                <a:ea typeface="黑体" panose="02010609060101010101" pitchFamily="49" charset="-122"/>
              </a:rPr>
              <a:t>一</a:t>
            </a:r>
            <a:endParaRPr lang="zh-CN" altLang="en-US" sz="3000" dirty="0">
              <a:latin typeface="黑体" panose="02010609060101010101" pitchFamily="49" charset="-122"/>
              <a:ea typeface="黑体" panose="02010609060101010101" pitchFamily="49" charset="-122"/>
            </a:endParaRPr>
          </a:p>
        </p:txBody>
      </p:sp>
      <p:sp>
        <p:nvSpPr>
          <p:cNvPr id="5" name="矩形 4"/>
          <p:cNvSpPr/>
          <p:nvPr/>
        </p:nvSpPr>
        <p:spPr>
          <a:xfrm>
            <a:off x="2559102" y="5892254"/>
            <a:ext cx="7725192" cy="523220"/>
          </a:xfrm>
          <a:prstGeom prst="rect">
            <a:avLst/>
          </a:prstGeom>
        </p:spPr>
        <p:txBody>
          <a:bodyPr wrap="none">
            <a:spAutoFit/>
          </a:bodyPr>
          <a:lstStyle/>
          <a:p>
            <a:r>
              <a:rPr lang="zh-CN" altLang="en-US" sz="2800" dirty="0">
                <a:latin typeface="华文楷体" panose="02010600040101010101" pitchFamily="2" charset="-122"/>
                <a:ea typeface="华文楷体" panose="02010600040101010101" pitchFamily="2" charset="-122"/>
              </a:rPr>
              <a:t>结合所学知识，谈谈你对上面两种观点的认识。</a:t>
            </a:r>
          </a:p>
        </p:txBody>
      </p:sp>
      <p:sp>
        <p:nvSpPr>
          <p:cNvPr id="2" name="矩形 1"/>
          <p:cNvSpPr/>
          <p:nvPr/>
        </p:nvSpPr>
        <p:spPr>
          <a:xfrm>
            <a:off x="2032960" y="2277428"/>
            <a:ext cx="9490558" cy="830997"/>
          </a:xfrm>
          <a:prstGeom prst="rect">
            <a:avLst/>
          </a:prstGeom>
        </p:spPr>
        <p:txBody>
          <a:bodyPr wrap="square">
            <a:spAutoFit/>
          </a:bodyPr>
          <a:lstStyle/>
          <a:p>
            <a:r>
              <a:rPr lang="zh-CN" altLang="en-US" sz="2400" dirty="0" smtClean="0">
                <a:latin typeface="华文楷体" panose="02010600040101010101" pitchFamily="2" charset="-122"/>
                <a:ea typeface="华文楷体" panose="02010600040101010101" pitchFamily="2" charset="-122"/>
              </a:rPr>
              <a:t>        中华人民共和国</a:t>
            </a:r>
            <a:r>
              <a:rPr lang="zh-CN" altLang="en-US" sz="2400" dirty="0">
                <a:latin typeface="华文楷体" panose="02010600040101010101" pitchFamily="2" charset="-122"/>
                <a:ea typeface="华文楷体" panose="02010600040101010101" pitchFamily="2" charset="-122"/>
              </a:rPr>
              <a:t>的诞生，标志着新民主主义革命的结束、社会主义革命的开始。</a:t>
            </a:r>
          </a:p>
        </p:txBody>
      </p:sp>
      <p:graphicFrame>
        <p:nvGraphicFramePr>
          <p:cNvPr id="12" name="图示 11"/>
          <p:cNvGraphicFramePr/>
          <p:nvPr>
            <p:extLst/>
          </p:nvPr>
        </p:nvGraphicFramePr>
        <p:xfrm>
          <a:off x="-685102" y="2048924"/>
          <a:ext cx="14005780" cy="4025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5678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04378" y="2364022"/>
            <a:ext cx="10035363" cy="2480560"/>
          </a:xfrm>
        </p:spPr>
        <p:txBody>
          <a:bodyPr/>
          <a:lstStyle/>
          <a:p>
            <a:pPr marL="0" indent="0">
              <a:buNone/>
            </a:pPr>
            <a:r>
              <a:rPr lang="zh-CN" altLang="en-US" dirty="0"/>
              <a:t>        从中华人民共和国成立到社会主义改造基本完成，这是一个过渡时期。党在这个过渡时期的总路线和总任务，是要在一个相当长的时期内，逐步实现国家的社会主义工业化，并逐步实现国家对农业、对手工业和对资本主义工商业的社会主义改造。这一内容概括说来，就是“一化三改”。</a:t>
            </a:r>
          </a:p>
        </p:txBody>
      </p:sp>
    </p:spTree>
    <p:extLst>
      <p:ext uri="{BB962C8B-B14F-4D97-AF65-F5344CB8AC3E}">
        <p14:creationId xmlns:p14="http://schemas.microsoft.com/office/powerpoint/2010/main" val="42733320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955097" y="1750646"/>
            <a:ext cx="4004590" cy="3294784"/>
          </a:xfrm>
          <a:prstGeom prst="rect">
            <a:avLst/>
          </a:prstGeom>
        </p:spPr>
      </p:pic>
      <p:pic>
        <p:nvPicPr>
          <p:cNvPr id="5" name="图片 4"/>
          <p:cNvPicPr>
            <a:picLocks noChangeAspect="1"/>
          </p:cNvPicPr>
          <p:nvPr/>
        </p:nvPicPr>
        <p:blipFill>
          <a:blip r:embed="rId3"/>
          <a:stretch>
            <a:fillRect/>
          </a:stretch>
        </p:blipFill>
        <p:spPr>
          <a:xfrm>
            <a:off x="5974876" y="1682018"/>
            <a:ext cx="4089469" cy="3296093"/>
          </a:xfrm>
          <a:prstGeom prst="rect">
            <a:avLst/>
          </a:prstGeom>
        </p:spPr>
      </p:pic>
      <p:sp>
        <p:nvSpPr>
          <p:cNvPr id="6" name="矩形 5"/>
          <p:cNvSpPr/>
          <p:nvPr/>
        </p:nvSpPr>
        <p:spPr>
          <a:xfrm>
            <a:off x="5899332" y="5125093"/>
            <a:ext cx="4570482" cy="369332"/>
          </a:xfrm>
          <a:prstGeom prst="rect">
            <a:avLst/>
          </a:prstGeom>
        </p:spPr>
        <p:txBody>
          <a:bodyPr wrap="none">
            <a:spAutoFit/>
          </a:bodyPr>
          <a:lstStyle/>
          <a:p>
            <a:r>
              <a:rPr lang="zh-CN" altLang="en-US" dirty="0">
                <a:solidFill>
                  <a:schemeClr val="dk1"/>
                </a:solidFill>
                <a:latin typeface="华文楷体" panose="02010600040101010101" pitchFamily="2" charset="-122"/>
                <a:ea typeface="华文楷体" panose="02010600040101010101" pitchFamily="2" charset="-122"/>
              </a:rPr>
              <a:t>上海信大祥绸布商店挂上了公私合营的招牌</a:t>
            </a:r>
          </a:p>
        </p:txBody>
      </p:sp>
      <p:sp>
        <p:nvSpPr>
          <p:cNvPr id="7" name="矩形 6"/>
          <p:cNvSpPr/>
          <p:nvPr/>
        </p:nvSpPr>
        <p:spPr>
          <a:xfrm>
            <a:off x="1133816" y="5125093"/>
            <a:ext cx="3647152" cy="369332"/>
          </a:xfrm>
          <a:prstGeom prst="rect">
            <a:avLst/>
          </a:prstGeom>
        </p:spPr>
        <p:txBody>
          <a:bodyPr wrap="none">
            <a:spAutoFit/>
          </a:bodyPr>
          <a:lstStyle/>
          <a:p>
            <a:r>
              <a:rPr lang="zh-CN" altLang="en-US" dirty="0" smtClean="0">
                <a:solidFill>
                  <a:schemeClr val="dk1"/>
                </a:solidFill>
                <a:latin typeface="华文楷体" panose="02010600040101010101" pitchFamily="2" charset="-122"/>
                <a:ea typeface="华文楷体" panose="02010600040101010101" pitchFamily="2" charset="-122"/>
              </a:rPr>
              <a:t>农民踊跃报名加入农业生产合作社</a:t>
            </a:r>
            <a:endParaRPr lang="zh-CN" altLang="en-US" dirty="0">
              <a:solidFill>
                <a:schemeClr val="dk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0965729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TotalTime>
  <Words>2338</Words>
  <Application>Microsoft Office PowerPoint</Application>
  <PresentationFormat>宽屏</PresentationFormat>
  <Paragraphs>136</Paragraphs>
  <Slides>36</Slides>
  <Notes>28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36</vt:i4>
      </vt:variant>
    </vt:vector>
  </HeadingPairs>
  <TitlesOfParts>
    <vt:vector size="45" baseType="lpstr">
      <vt:lpstr>黑体</vt:lpstr>
      <vt:lpstr>华文楷体</vt:lpstr>
      <vt:lpstr>宋体</vt:lpstr>
      <vt:lpstr>微软雅黑</vt:lpstr>
      <vt:lpstr>字魂59号-创粗黑</vt:lpstr>
      <vt:lpstr>Arial</vt:lpstr>
      <vt:lpstr>Calibri</vt:lpstr>
      <vt:lpstr>Wingdings</vt:lpstr>
      <vt:lpstr>Office 主题</vt:lpstr>
      <vt:lpstr>社会主义制度在中国的确立</vt:lpstr>
      <vt:lpstr>PowerPoint 演示文稿</vt:lpstr>
      <vt:lpstr>PowerPoint 演示文稿</vt:lpstr>
      <vt:lpstr>回顾与分享：  中国革命的两个步骤是什么？两者有何关系？</vt:lpstr>
      <vt:lpstr>中华人民共和国诞生</vt:lpstr>
      <vt:lpstr>PowerPoint 演示文稿</vt:lpstr>
      <vt:lpstr>探究与分享一</vt:lpstr>
      <vt:lpstr>PowerPoint 演示文稿</vt:lpstr>
      <vt:lpstr>PowerPoint 演示文稿</vt:lpstr>
      <vt:lpstr>     </vt:lpstr>
      <vt:lpstr>相关链接</vt:lpstr>
      <vt:lpstr>PowerPoint 演示文稿</vt:lpstr>
      <vt:lpstr>探究与分享二</vt:lpstr>
      <vt:lpstr>PowerPoint 演示文稿</vt:lpstr>
      <vt:lpstr>最深刻最伟大的社会变革 </vt:lpstr>
      <vt:lpstr>PowerPoint 演示文稿</vt:lpstr>
      <vt:lpstr>PowerPoint 演示文稿</vt:lpstr>
      <vt:lpstr>PowerPoint 演示文稿</vt:lpstr>
      <vt:lpstr>PowerPoint 演示文稿</vt:lpstr>
      <vt:lpstr>相关链接</vt:lpstr>
      <vt:lpstr>相关链接</vt:lpstr>
      <vt:lpstr>PowerPoint 演示文稿</vt:lpstr>
      <vt:lpstr>PowerPoint 演示文稿</vt:lpstr>
      <vt:lpstr>PowerPoint 演示文稿</vt:lpstr>
      <vt:lpstr>PowerPoint 演示文稿</vt:lpstr>
      <vt:lpstr>PowerPoint 演示文稿</vt:lpstr>
      <vt:lpstr>相关链接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陈伟玲</dc:creator>
  <cp:lastModifiedBy>user</cp:lastModifiedBy>
  <cp:revision>754</cp:revision>
  <dcterms:created xsi:type="dcterms:W3CDTF">2020-02-05T11:17:56Z</dcterms:created>
  <dcterms:modified xsi:type="dcterms:W3CDTF">2020-09-14T06:24:03Z</dcterms:modified>
</cp:coreProperties>
</file>